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70" r:id="rId4"/>
    <p:sldId id="267" r:id="rId5"/>
    <p:sldId id="258" r:id="rId6"/>
    <p:sldId id="271" r:id="rId7"/>
    <p:sldId id="269" r:id="rId8"/>
    <p:sldId id="26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6457" autoAdjust="0"/>
  </p:normalViewPr>
  <p:slideViewPr>
    <p:cSldViewPr>
      <p:cViewPr varScale="1">
        <p:scale>
          <a:sx n="72" d="100"/>
          <a:sy n="72" d="100"/>
        </p:scale>
        <p:origin x="-1541" y="-91"/>
      </p:cViewPr>
      <p:guideLst>
        <p:guide orient="horz" pos="2160"/>
        <p:guide pos="2880"/>
      </p:guideLst>
    </p:cSldViewPr>
  </p:slideViewPr>
  <p:outlineViewPr>
    <p:cViewPr>
      <p:scale>
        <a:sx n="33" d="100"/>
        <a:sy n="33" d="100"/>
      </p:scale>
      <p:origin x="264" y="88099"/>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5CE801-0ED5-4EE8-90AE-0BC6B986BC38}" type="doc">
      <dgm:prSet loTypeId="urn:microsoft.com/office/officeart/2005/8/layout/vList2" loCatId="list" qsTypeId="urn:microsoft.com/office/officeart/2005/8/quickstyle/simple1" qsCatId="simple" csTypeId="urn:microsoft.com/office/officeart/2005/8/colors/accent1_4" csCatId="accent1"/>
      <dgm:spPr/>
      <dgm:t>
        <a:bodyPr/>
        <a:lstStyle/>
        <a:p>
          <a:endParaRPr lang="ru-RU"/>
        </a:p>
      </dgm:t>
    </dgm:pt>
    <dgm:pt modelId="{140AF2A8-C4FB-4EBC-A52C-905C27CEB903}">
      <dgm:prSet/>
      <dgm:spPr/>
      <dgm:t>
        <a:bodyPr/>
        <a:lstStyle/>
        <a:p>
          <a:pPr algn="ctr" rtl="0"/>
          <a:r>
            <a:rPr lang="kk-KZ" b="1" i="1" smtClean="0"/>
            <a:t>Картография</a:t>
          </a:r>
          <a:r>
            <a:rPr lang="kk-KZ" smtClean="0"/>
            <a:t> – бұл географиялық карталар туралы, олардың қасиеттері және олардың шығу мен қолдану тәсілдері туралы ғылым.</a:t>
          </a:r>
          <a:endParaRPr lang="ru-RU"/>
        </a:p>
      </dgm:t>
    </dgm:pt>
    <dgm:pt modelId="{83E24ECF-1BE9-4964-BC60-A10409F7A058}" type="parTrans" cxnId="{87A4BA06-F924-41CC-9E24-89D22A491D5A}">
      <dgm:prSet/>
      <dgm:spPr/>
      <dgm:t>
        <a:bodyPr/>
        <a:lstStyle/>
        <a:p>
          <a:endParaRPr lang="ru-RU"/>
        </a:p>
      </dgm:t>
    </dgm:pt>
    <dgm:pt modelId="{014FF733-7612-44CB-94DE-84A921DF44AD}" type="sibTrans" cxnId="{87A4BA06-F924-41CC-9E24-89D22A491D5A}">
      <dgm:prSet/>
      <dgm:spPr/>
      <dgm:t>
        <a:bodyPr/>
        <a:lstStyle/>
        <a:p>
          <a:endParaRPr lang="ru-RU"/>
        </a:p>
      </dgm:t>
    </dgm:pt>
    <dgm:pt modelId="{318A0E3B-23DD-4A54-8108-30222024E3C9}" type="pres">
      <dgm:prSet presAssocID="{8B5CE801-0ED5-4EE8-90AE-0BC6B986BC38}" presName="linear" presStyleCnt="0">
        <dgm:presLayoutVars>
          <dgm:animLvl val="lvl"/>
          <dgm:resizeHandles val="exact"/>
        </dgm:presLayoutVars>
      </dgm:prSet>
      <dgm:spPr/>
    </dgm:pt>
    <dgm:pt modelId="{984F9D99-1F1A-4C01-9B64-38D2590EC229}" type="pres">
      <dgm:prSet presAssocID="{140AF2A8-C4FB-4EBC-A52C-905C27CEB903}" presName="parentText" presStyleLbl="node1" presStyleIdx="0" presStyleCnt="1">
        <dgm:presLayoutVars>
          <dgm:chMax val="0"/>
          <dgm:bulletEnabled val="1"/>
        </dgm:presLayoutVars>
      </dgm:prSet>
      <dgm:spPr/>
    </dgm:pt>
  </dgm:ptLst>
  <dgm:cxnLst>
    <dgm:cxn modelId="{87A4BA06-F924-41CC-9E24-89D22A491D5A}" srcId="{8B5CE801-0ED5-4EE8-90AE-0BC6B986BC38}" destId="{140AF2A8-C4FB-4EBC-A52C-905C27CEB903}" srcOrd="0" destOrd="0" parTransId="{83E24ECF-1BE9-4964-BC60-A10409F7A058}" sibTransId="{014FF733-7612-44CB-94DE-84A921DF44AD}"/>
    <dgm:cxn modelId="{E794D390-6286-4ECE-8C91-C244F3994C62}" type="presOf" srcId="{140AF2A8-C4FB-4EBC-A52C-905C27CEB903}" destId="{984F9D99-1F1A-4C01-9B64-38D2590EC229}" srcOrd="0" destOrd="0" presId="urn:microsoft.com/office/officeart/2005/8/layout/vList2"/>
    <dgm:cxn modelId="{3F400CB3-3277-40D0-86AA-2B92BD5DF534}" type="presOf" srcId="{8B5CE801-0ED5-4EE8-90AE-0BC6B986BC38}" destId="{318A0E3B-23DD-4A54-8108-30222024E3C9}" srcOrd="0" destOrd="0" presId="urn:microsoft.com/office/officeart/2005/8/layout/vList2"/>
    <dgm:cxn modelId="{0800479B-F01F-41FE-891A-94E6D559165D}" type="presParOf" srcId="{318A0E3B-23DD-4A54-8108-30222024E3C9}" destId="{984F9D99-1F1A-4C01-9B64-38D2590EC22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10F35C-CE46-4949-8770-BD808F52AD90}" type="doc">
      <dgm:prSet loTypeId="urn:microsoft.com/office/officeart/2005/8/layout/vList2" loCatId="list" qsTypeId="urn:microsoft.com/office/officeart/2005/8/quickstyle/simple1" qsCatId="simple" csTypeId="urn:microsoft.com/office/officeart/2005/8/colors/accent1_3" csCatId="accent1"/>
      <dgm:spPr/>
      <dgm:t>
        <a:bodyPr/>
        <a:lstStyle/>
        <a:p>
          <a:endParaRPr lang="ru-RU"/>
        </a:p>
      </dgm:t>
    </dgm:pt>
    <dgm:pt modelId="{4365FDB3-1ABF-4691-ABDD-D944ECA48874}">
      <dgm:prSet/>
      <dgm:spPr/>
      <dgm:t>
        <a:bodyPr/>
        <a:lstStyle/>
        <a:p>
          <a:pPr algn="ctr" rtl="0"/>
          <a:r>
            <a:rPr lang="kk-KZ" smtClean="0"/>
            <a:t>Экватордың ұзындығы </a:t>
          </a:r>
          <a:endParaRPr lang="ru-RU"/>
        </a:p>
      </dgm:t>
    </dgm:pt>
    <dgm:pt modelId="{D4E5C620-63D6-4E01-826E-E701489DD669}" type="parTrans" cxnId="{D8E48AFB-4923-4415-BFDA-3127DCE62378}">
      <dgm:prSet/>
      <dgm:spPr/>
      <dgm:t>
        <a:bodyPr/>
        <a:lstStyle/>
        <a:p>
          <a:endParaRPr lang="ru-RU"/>
        </a:p>
      </dgm:t>
    </dgm:pt>
    <dgm:pt modelId="{CA609751-D598-4036-85ED-F4F915D236B0}" type="sibTrans" cxnId="{D8E48AFB-4923-4415-BFDA-3127DCE62378}">
      <dgm:prSet/>
      <dgm:spPr/>
      <dgm:t>
        <a:bodyPr/>
        <a:lstStyle/>
        <a:p>
          <a:endParaRPr lang="ru-RU"/>
        </a:p>
      </dgm:t>
    </dgm:pt>
    <dgm:pt modelId="{9439AA24-4C2A-4B9B-BB00-270A9D441E2D}">
      <dgm:prSet/>
      <dgm:spPr/>
      <dgm:t>
        <a:bodyPr/>
        <a:lstStyle/>
        <a:p>
          <a:pPr algn="ctr" rtl="0"/>
          <a:r>
            <a:rPr lang="kk-KZ" smtClean="0"/>
            <a:t>Ln=2</a:t>
          </a:r>
          <a:r>
            <a:rPr lang="en-US" smtClean="0"/>
            <a:t>π</a:t>
          </a:r>
          <a:r>
            <a:rPr lang="kk-KZ" smtClean="0"/>
            <a:t>R</a:t>
          </a:r>
          <a:endParaRPr lang="ru-RU"/>
        </a:p>
      </dgm:t>
    </dgm:pt>
    <dgm:pt modelId="{C1C81A2C-0A1F-42E4-BA71-D13AEF0AFFC5}" type="parTrans" cxnId="{42524694-922F-48C8-897C-DF1D3F07F06F}">
      <dgm:prSet/>
      <dgm:spPr/>
      <dgm:t>
        <a:bodyPr/>
        <a:lstStyle/>
        <a:p>
          <a:endParaRPr lang="ru-RU"/>
        </a:p>
      </dgm:t>
    </dgm:pt>
    <dgm:pt modelId="{30ED2CCD-9B61-47F1-BE60-3E97E59859EB}" type="sibTrans" cxnId="{42524694-922F-48C8-897C-DF1D3F07F06F}">
      <dgm:prSet/>
      <dgm:spPr/>
      <dgm:t>
        <a:bodyPr/>
        <a:lstStyle/>
        <a:p>
          <a:endParaRPr lang="ru-RU"/>
        </a:p>
      </dgm:t>
    </dgm:pt>
    <dgm:pt modelId="{EE034321-F5BA-44B7-9D84-6A7633C8BF3B}">
      <dgm:prSet/>
      <dgm:spPr/>
      <dgm:t>
        <a:bodyPr/>
        <a:lstStyle/>
        <a:p>
          <a:pPr rtl="0"/>
          <a:r>
            <a:rPr lang="kk-KZ" dirty="0" smtClean="0"/>
            <a:t>мұндағы R – жер шарының радиусы. </a:t>
          </a:r>
          <a:endParaRPr lang="ru-RU" dirty="0"/>
        </a:p>
      </dgm:t>
    </dgm:pt>
    <dgm:pt modelId="{1C599CF1-9A82-4E81-A439-D7E68CFDA2B5}" type="parTrans" cxnId="{883A2687-A8D5-46D2-A510-857A72E59AFE}">
      <dgm:prSet/>
      <dgm:spPr/>
      <dgm:t>
        <a:bodyPr/>
        <a:lstStyle/>
        <a:p>
          <a:endParaRPr lang="ru-RU"/>
        </a:p>
      </dgm:t>
    </dgm:pt>
    <dgm:pt modelId="{3EC3D185-FD16-4A35-B894-1D21EA0B0BEF}" type="sibTrans" cxnId="{883A2687-A8D5-46D2-A510-857A72E59AFE}">
      <dgm:prSet/>
      <dgm:spPr/>
      <dgm:t>
        <a:bodyPr/>
        <a:lstStyle/>
        <a:p>
          <a:endParaRPr lang="ru-RU"/>
        </a:p>
      </dgm:t>
    </dgm:pt>
    <dgm:pt modelId="{3E80FC2C-39A2-4598-A7CF-3550FC1B49FF}" type="pres">
      <dgm:prSet presAssocID="{4C10F35C-CE46-4949-8770-BD808F52AD90}" presName="linear" presStyleCnt="0">
        <dgm:presLayoutVars>
          <dgm:animLvl val="lvl"/>
          <dgm:resizeHandles val="exact"/>
        </dgm:presLayoutVars>
      </dgm:prSet>
      <dgm:spPr/>
    </dgm:pt>
    <dgm:pt modelId="{8CC31D62-77D5-455A-BA52-AC4343481EAA}" type="pres">
      <dgm:prSet presAssocID="{4365FDB3-1ABF-4691-ABDD-D944ECA48874}" presName="parentText" presStyleLbl="node1" presStyleIdx="0" presStyleCnt="3">
        <dgm:presLayoutVars>
          <dgm:chMax val="0"/>
          <dgm:bulletEnabled val="1"/>
        </dgm:presLayoutVars>
      </dgm:prSet>
      <dgm:spPr/>
    </dgm:pt>
    <dgm:pt modelId="{7F9ACA50-3987-4337-90FD-A41101BC2C19}" type="pres">
      <dgm:prSet presAssocID="{CA609751-D598-4036-85ED-F4F915D236B0}" presName="spacer" presStyleCnt="0"/>
      <dgm:spPr/>
    </dgm:pt>
    <dgm:pt modelId="{5B437306-B987-4700-80C6-5B20893D617E}" type="pres">
      <dgm:prSet presAssocID="{9439AA24-4C2A-4B9B-BB00-270A9D441E2D}" presName="parentText" presStyleLbl="node1" presStyleIdx="1" presStyleCnt="3">
        <dgm:presLayoutVars>
          <dgm:chMax val="0"/>
          <dgm:bulletEnabled val="1"/>
        </dgm:presLayoutVars>
      </dgm:prSet>
      <dgm:spPr/>
    </dgm:pt>
    <dgm:pt modelId="{87BCEDFF-3A40-4769-A3B7-BD16CC494390}" type="pres">
      <dgm:prSet presAssocID="{30ED2CCD-9B61-47F1-BE60-3E97E59859EB}" presName="spacer" presStyleCnt="0"/>
      <dgm:spPr/>
    </dgm:pt>
    <dgm:pt modelId="{D52E6F1C-54C0-4F0F-A071-A8993C8B99CC}" type="pres">
      <dgm:prSet presAssocID="{EE034321-F5BA-44B7-9D84-6A7633C8BF3B}" presName="parentText" presStyleLbl="node1" presStyleIdx="2" presStyleCnt="3">
        <dgm:presLayoutVars>
          <dgm:chMax val="0"/>
          <dgm:bulletEnabled val="1"/>
        </dgm:presLayoutVars>
      </dgm:prSet>
      <dgm:spPr/>
    </dgm:pt>
  </dgm:ptLst>
  <dgm:cxnLst>
    <dgm:cxn modelId="{FFD38851-2EF0-4912-A03E-33FC40C6BB09}" type="presOf" srcId="{4365FDB3-1ABF-4691-ABDD-D944ECA48874}" destId="{8CC31D62-77D5-455A-BA52-AC4343481EAA}" srcOrd="0" destOrd="0" presId="urn:microsoft.com/office/officeart/2005/8/layout/vList2"/>
    <dgm:cxn modelId="{42524694-922F-48C8-897C-DF1D3F07F06F}" srcId="{4C10F35C-CE46-4949-8770-BD808F52AD90}" destId="{9439AA24-4C2A-4B9B-BB00-270A9D441E2D}" srcOrd="1" destOrd="0" parTransId="{C1C81A2C-0A1F-42E4-BA71-D13AEF0AFFC5}" sibTransId="{30ED2CCD-9B61-47F1-BE60-3E97E59859EB}"/>
    <dgm:cxn modelId="{810B1E3C-D36C-45E0-9C1A-A4D3CDB06699}" type="presOf" srcId="{EE034321-F5BA-44B7-9D84-6A7633C8BF3B}" destId="{D52E6F1C-54C0-4F0F-A071-A8993C8B99CC}" srcOrd="0" destOrd="0" presId="urn:microsoft.com/office/officeart/2005/8/layout/vList2"/>
    <dgm:cxn modelId="{9FFBC957-028B-4CF8-991B-1E16515BEF36}" type="presOf" srcId="{4C10F35C-CE46-4949-8770-BD808F52AD90}" destId="{3E80FC2C-39A2-4598-A7CF-3550FC1B49FF}" srcOrd="0" destOrd="0" presId="urn:microsoft.com/office/officeart/2005/8/layout/vList2"/>
    <dgm:cxn modelId="{D8E48AFB-4923-4415-BFDA-3127DCE62378}" srcId="{4C10F35C-CE46-4949-8770-BD808F52AD90}" destId="{4365FDB3-1ABF-4691-ABDD-D944ECA48874}" srcOrd="0" destOrd="0" parTransId="{D4E5C620-63D6-4E01-826E-E701489DD669}" sibTransId="{CA609751-D598-4036-85ED-F4F915D236B0}"/>
    <dgm:cxn modelId="{86B3B215-3319-48E7-BCA6-3439F13419CD}" type="presOf" srcId="{9439AA24-4C2A-4B9B-BB00-270A9D441E2D}" destId="{5B437306-B987-4700-80C6-5B20893D617E}" srcOrd="0" destOrd="0" presId="urn:microsoft.com/office/officeart/2005/8/layout/vList2"/>
    <dgm:cxn modelId="{883A2687-A8D5-46D2-A510-857A72E59AFE}" srcId="{4C10F35C-CE46-4949-8770-BD808F52AD90}" destId="{EE034321-F5BA-44B7-9D84-6A7633C8BF3B}" srcOrd="2" destOrd="0" parTransId="{1C599CF1-9A82-4E81-A439-D7E68CFDA2B5}" sibTransId="{3EC3D185-FD16-4A35-B894-1D21EA0B0BEF}"/>
    <dgm:cxn modelId="{8B217FA3-E36D-4D4D-BE24-A67446B4871B}" type="presParOf" srcId="{3E80FC2C-39A2-4598-A7CF-3550FC1B49FF}" destId="{8CC31D62-77D5-455A-BA52-AC4343481EAA}" srcOrd="0" destOrd="0" presId="urn:microsoft.com/office/officeart/2005/8/layout/vList2"/>
    <dgm:cxn modelId="{4C6C7441-9AB8-42C1-AC21-64A19337D01C}" type="presParOf" srcId="{3E80FC2C-39A2-4598-A7CF-3550FC1B49FF}" destId="{7F9ACA50-3987-4337-90FD-A41101BC2C19}" srcOrd="1" destOrd="0" presId="urn:microsoft.com/office/officeart/2005/8/layout/vList2"/>
    <dgm:cxn modelId="{87AC4E2A-76ED-44C3-B382-255A26381401}" type="presParOf" srcId="{3E80FC2C-39A2-4598-A7CF-3550FC1B49FF}" destId="{5B437306-B987-4700-80C6-5B20893D617E}" srcOrd="2" destOrd="0" presId="urn:microsoft.com/office/officeart/2005/8/layout/vList2"/>
    <dgm:cxn modelId="{438307B1-7F29-4A38-A052-7A04F8164D40}" type="presParOf" srcId="{3E80FC2C-39A2-4598-A7CF-3550FC1B49FF}" destId="{87BCEDFF-3A40-4769-A3B7-BD16CC494390}" srcOrd="3" destOrd="0" presId="urn:microsoft.com/office/officeart/2005/8/layout/vList2"/>
    <dgm:cxn modelId="{9C817BF0-6205-4020-8A98-CA3953ED0C0E}" type="presParOf" srcId="{3E80FC2C-39A2-4598-A7CF-3550FC1B49FF}" destId="{D52E6F1C-54C0-4F0F-A071-A8993C8B99C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F9D99-1F1A-4C01-9B64-38D2590EC229}">
      <dsp:nvSpPr>
        <dsp:cNvPr id="0" name=""/>
        <dsp:cNvSpPr/>
      </dsp:nvSpPr>
      <dsp:spPr>
        <a:xfrm>
          <a:off x="0" y="52163"/>
          <a:ext cx="8280920" cy="5728320"/>
        </a:xfrm>
        <a:prstGeom prst="round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kk-KZ" sz="4800" b="1" i="1" kern="1200" smtClean="0"/>
            <a:t>Картография</a:t>
          </a:r>
          <a:r>
            <a:rPr lang="kk-KZ" sz="4800" kern="1200" smtClean="0"/>
            <a:t> – бұл географиялық карталар туралы, олардың қасиеттері және олардың шығу мен қолдану тәсілдері туралы ғылым.</a:t>
          </a:r>
          <a:endParaRPr lang="ru-RU" sz="4800" kern="1200"/>
        </a:p>
      </dsp:txBody>
      <dsp:txXfrm>
        <a:off x="279634" y="331797"/>
        <a:ext cx="7721652" cy="51690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31D62-77D5-455A-BA52-AC4343481EAA}">
      <dsp:nvSpPr>
        <dsp:cNvPr id="0" name=""/>
        <dsp:cNvSpPr/>
      </dsp:nvSpPr>
      <dsp:spPr>
        <a:xfrm>
          <a:off x="0" y="59751"/>
          <a:ext cx="8280920" cy="1747906"/>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kk-KZ" sz="4400" kern="1200" smtClean="0"/>
            <a:t>Экватордың ұзындығы </a:t>
          </a:r>
          <a:endParaRPr lang="ru-RU" sz="4400" kern="1200"/>
        </a:p>
      </dsp:txBody>
      <dsp:txXfrm>
        <a:off x="85326" y="145077"/>
        <a:ext cx="8110268" cy="1577254"/>
      </dsp:txXfrm>
    </dsp:sp>
    <dsp:sp modelId="{5B437306-B987-4700-80C6-5B20893D617E}">
      <dsp:nvSpPr>
        <dsp:cNvPr id="0" name=""/>
        <dsp:cNvSpPr/>
      </dsp:nvSpPr>
      <dsp:spPr>
        <a:xfrm>
          <a:off x="0" y="1934378"/>
          <a:ext cx="8280920" cy="1747906"/>
        </a:xfrm>
        <a:prstGeom prst="roundRect">
          <a:avLst/>
        </a:prstGeom>
        <a:solidFill>
          <a:schemeClr val="accent1">
            <a:shade val="80000"/>
            <a:hueOff val="89054"/>
            <a:satOff val="-745"/>
            <a:lumOff val="121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kk-KZ" sz="4400" kern="1200" smtClean="0"/>
            <a:t>Ln=2</a:t>
          </a:r>
          <a:r>
            <a:rPr lang="en-US" sz="4400" kern="1200" smtClean="0"/>
            <a:t>π</a:t>
          </a:r>
          <a:r>
            <a:rPr lang="kk-KZ" sz="4400" kern="1200" smtClean="0"/>
            <a:t>R</a:t>
          </a:r>
          <a:endParaRPr lang="ru-RU" sz="4400" kern="1200"/>
        </a:p>
      </dsp:txBody>
      <dsp:txXfrm>
        <a:off x="85326" y="2019704"/>
        <a:ext cx="8110268" cy="1577254"/>
      </dsp:txXfrm>
    </dsp:sp>
    <dsp:sp modelId="{D52E6F1C-54C0-4F0F-A071-A8993C8B99CC}">
      <dsp:nvSpPr>
        <dsp:cNvPr id="0" name=""/>
        <dsp:cNvSpPr/>
      </dsp:nvSpPr>
      <dsp:spPr>
        <a:xfrm>
          <a:off x="0" y="3809005"/>
          <a:ext cx="8280920" cy="1747906"/>
        </a:xfrm>
        <a:prstGeom prst="roundRect">
          <a:avLst/>
        </a:prstGeom>
        <a:solidFill>
          <a:schemeClr val="accent1">
            <a:shade val="80000"/>
            <a:hueOff val="178109"/>
            <a:satOff val="-1491"/>
            <a:lumOff val="242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rtl="0">
            <a:lnSpc>
              <a:spcPct val="90000"/>
            </a:lnSpc>
            <a:spcBef>
              <a:spcPct val="0"/>
            </a:spcBef>
            <a:spcAft>
              <a:spcPct val="35000"/>
            </a:spcAft>
          </a:pPr>
          <a:r>
            <a:rPr lang="kk-KZ" sz="4400" kern="1200" dirty="0" smtClean="0"/>
            <a:t>мұндағы R – жер шарының радиусы. </a:t>
          </a:r>
          <a:endParaRPr lang="ru-RU" sz="4400" kern="1200" dirty="0"/>
        </a:p>
      </dsp:txBody>
      <dsp:txXfrm>
        <a:off x="85326" y="3894331"/>
        <a:ext cx="8110268" cy="15772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6B008B00-3257-466F-808C-8B8431BEDE4E}" type="datetimeFigureOut">
              <a:rPr lang="ru-RU" smtClean="0"/>
              <a:t>29.01.2022</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FACB48C-596C-4F41-B1D5-5D76F0D3ECB6}"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Объект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6B008B00-3257-466F-808C-8B8431BEDE4E}" type="datetimeFigureOut">
              <a:rPr lang="ru-RU" smtClean="0"/>
              <a:t>29.01.2022</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3FACB48C-596C-4F41-B1D5-5D76F0D3ECB6}"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6B008B00-3257-466F-808C-8B8431BEDE4E}" type="datetimeFigureOut">
              <a:rPr lang="ru-RU" smtClean="0"/>
              <a:t>29.01.2022</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3FACB48C-596C-4F41-B1D5-5D76F0D3ECB6}" type="slidenum">
              <a:rPr lang="ru-RU" smtClean="0"/>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Объект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6B008B00-3257-466F-808C-8B8431BEDE4E}" type="datetimeFigureOut">
              <a:rPr lang="ru-RU" smtClean="0"/>
              <a:t>29.01.2022</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3FACB48C-596C-4F41-B1D5-5D76F0D3ECB6}"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6B008B00-3257-466F-808C-8B8431BEDE4E}" type="datetimeFigureOut">
              <a:rPr lang="ru-RU" smtClean="0"/>
              <a:t>29.01.2022</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3FACB48C-596C-4F41-B1D5-5D76F0D3ECB6}"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B008B00-3257-466F-808C-8B8431BEDE4E}" type="datetimeFigureOut">
              <a:rPr lang="ru-RU" smtClean="0"/>
              <a:t>29.01.2022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FACB48C-596C-4F41-B1D5-5D76F0D3ECB6}"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6B008B00-3257-466F-808C-8B8431BEDE4E}" type="datetimeFigureOut">
              <a:rPr lang="ru-RU" smtClean="0"/>
              <a:t>29.01.2022</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3FACB48C-596C-4F41-B1D5-5D76F0D3ECB6}"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6B008B00-3257-466F-808C-8B8431BEDE4E}" type="datetimeFigureOut">
              <a:rPr lang="ru-RU" smtClean="0"/>
              <a:t>29.01.2022</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3FACB48C-596C-4F41-B1D5-5D76F0D3ECB6}"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6B008B00-3257-466F-808C-8B8431BEDE4E}" type="datetimeFigureOut">
              <a:rPr lang="ru-RU" smtClean="0"/>
              <a:t>29.01.2022</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3FACB48C-596C-4F41-B1D5-5D76F0D3ECB6}"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B008B00-3257-466F-808C-8B8431BEDE4E}" type="datetimeFigureOut">
              <a:rPr lang="ru-RU" smtClean="0"/>
              <a:t>29.01.2022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ACB48C-596C-4F41-B1D5-5D76F0D3ECB6}"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B008B00-3257-466F-808C-8B8431BEDE4E}" type="datetimeFigureOut">
              <a:rPr lang="ru-RU" smtClean="0"/>
              <a:t>29.01.2022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ACB48C-596C-4F41-B1D5-5D76F0D3ECB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6B008B00-3257-466F-808C-8B8431BEDE4E}" type="datetimeFigureOut">
              <a:rPr lang="ru-RU" smtClean="0"/>
              <a:t>29.01.2022</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FACB48C-596C-4F41-B1D5-5D76F0D3ECB6}"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2132856"/>
            <a:ext cx="7543800" cy="3520802"/>
          </a:xfrm>
        </p:spPr>
        <p:txBody>
          <a:bodyPr>
            <a:noAutofit/>
          </a:bodyPr>
          <a:lstStyle/>
          <a:p>
            <a:pPr algn="ctr"/>
            <a:r>
              <a:rPr lang="kk-KZ" sz="3200" b="1" dirty="0" smtClean="0">
                <a:solidFill>
                  <a:schemeClr val="tx1"/>
                </a:solidFill>
                <a:effectLst/>
                <a:latin typeface="Times New Roman" pitchFamily="18" charset="0"/>
                <a:cs typeface="Times New Roman" pitchFamily="18" charset="0"/>
              </a:rPr>
              <a:t>ДӘРІС №1</a:t>
            </a:r>
            <a:r>
              <a:rPr lang="ru-RU" sz="3200" b="1" dirty="0" smtClean="0">
                <a:solidFill>
                  <a:schemeClr val="tx1"/>
                </a:solidFill>
                <a:effectLst/>
                <a:latin typeface="Times New Roman" pitchFamily="18" charset="0"/>
                <a:cs typeface="Times New Roman" pitchFamily="18" charset="0"/>
              </a:rPr>
              <a:t/>
            </a:r>
            <a:br>
              <a:rPr lang="ru-RU" sz="3200" b="1" dirty="0" smtClean="0">
                <a:solidFill>
                  <a:schemeClr val="tx1"/>
                </a:solidFill>
                <a:effectLst/>
                <a:latin typeface="Times New Roman" pitchFamily="18" charset="0"/>
                <a:cs typeface="Times New Roman" pitchFamily="18" charset="0"/>
              </a:rPr>
            </a:br>
            <a:r>
              <a:rPr lang="kk-KZ" sz="3200" b="1" dirty="0" smtClean="0">
                <a:solidFill>
                  <a:schemeClr val="tx1"/>
                </a:solidFill>
                <a:effectLst/>
                <a:latin typeface="Times New Roman" pitchFamily="18" charset="0"/>
                <a:cs typeface="Times New Roman" pitchFamily="18" charset="0"/>
              </a:rPr>
              <a:t> </a:t>
            </a:r>
            <a:r>
              <a:rPr lang="ru-RU" sz="3200" b="1" dirty="0" smtClean="0">
                <a:solidFill>
                  <a:schemeClr val="tx1"/>
                </a:solidFill>
                <a:effectLst/>
                <a:latin typeface="Times New Roman" pitchFamily="18" charset="0"/>
                <a:cs typeface="Times New Roman" pitchFamily="18" charset="0"/>
              </a:rPr>
              <a:t/>
            </a:r>
            <a:br>
              <a:rPr lang="ru-RU" sz="3200" b="1" dirty="0" smtClean="0">
                <a:solidFill>
                  <a:schemeClr val="tx1"/>
                </a:solidFill>
                <a:effectLst/>
                <a:latin typeface="Times New Roman" pitchFamily="18" charset="0"/>
                <a:cs typeface="Times New Roman" pitchFamily="18" charset="0"/>
              </a:rPr>
            </a:br>
            <a:r>
              <a:rPr lang="kk-KZ" sz="3200" b="1" dirty="0" smtClean="0">
                <a:solidFill>
                  <a:schemeClr val="tx1"/>
                </a:solidFill>
                <a:effectLst/>
                <a:latin typeface="Times New Roman" pitchFamily="18" charset="0"/>
                <a:cs typeface="Times New Roman" pitchFamily="18" charset="0"/>
              </a:rPr>
              <a:t>КІРІСПЕ. КАРТОГРАФИЯ ҰҒЫМЫ. ГЕОГРАФИЯЛЫҚ КАРТА ТУРАЛЫ ЖАЛПЫ МАҒЛҰМАТТАР. ГЕОГРАФИЯЛЫҚ ГЛОБУС. ТОПОГРАФИЯЛЫҚ КАРТ</a:t>
            </a:r>
            <a:r>
              <a:rPr lang="kk-KZ" sz="3200" dirty="0" smtClean="0">
                <a:solidFill>
                  <a:schemeClr val="tx1"/>
                </a:solidFill>
                <a:effectLst/>
                <a:latin typeface="Times New Roman" pitchFamily="18" charset="0"/>
                <a:cs typeface="Times New Roman" pitchFamily="18" charset="0"/>
              </a:rPr>
              <a:t>А.</a:t>
            </a:r>
            <a:r>
              <a:rPr lang="ru-RU" sz="3200" dirty="0" smtClean="0">
                <a:solidFill>
                  <a:schemeClr val="tx1"/>
                </a:solidFill>
                <a:effectLst/>
                <a:latin typeface="Times New Roman" pitchFamily="18" charset="0"/>
                <a:cs typeface="Times New Roman" pitchFamily="18" charset="0"/>
              </a:rPr>
              <a:t/>
            </a:r>
            <a:br>
              <a:rPr lang="ru-RU" sz="3200" dirty="0" smtClean="0">
                <a:solidFill>
                  <a:schemeClr val="tx1"/>
                </a:solidFill>
                <a:effectLst/>
                <a:latin typeface="Times New Roman" pitchFamily="18" charset="0"/>
                <a:cs typeface="Times New Roman" pitchFamily="18" charset="0"/>
              </a:rPr>
            </a:br>
            <a:endParaRPr lang="ru-RU"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400833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1237660351"/>
              </p:ext>
            </p:extLst>
          </p:nvPr>
        </p:nvGraphicFramePr>
        <p:xfrm>
          <a:off x="467544" y="692696"/>
          <a:ext cx="8280920" cy="5832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8635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6050144"/>
          </a:xfrm>
        </p:spPr>
        <p:txBody>
          <a:bodyPr/>
          <a:lstStyle/>
          <a:p>
            <a:pPr marL="63500" indent="649288" algn="just">
              <a:buNone/>
            </a:pPr>
            <a:endParaRPr lang="kk-KZ" dirty="0" smtClean="0"/>
          </a:p>
          <a:p>
            <a:pPr marL="63500" indent="649288" algn="just">
              <a:buNone/>
            </a:pPr>
            <a:endParaRPr lang="kk-KZ" dirty="0"/>
          </a:p>
          <a:p>
            <a:pPr marL="63500" indent="649288" algn="just">
              <a:buNone/>
            </a:pPr>
            <a:r>
              <a:rPr lang="kk-KZ" dirty="0" smtClean="0"/>
              <a:t>Географиялық </a:t>
            </a:r>
            <a:r>
              <a:rPr lang="kk-KZ" dirty="0"/>
              <a:t>глобус жер бетінің кішірейтілген бейнесі ол жер бетінің нақты кескінін береді. Глобуста берілген геометриялық фигуралардың қасиеттері, олардың сызықтық және аудандық өлшемдері, бұрыштары мен пішіндері сақталады. Глобуста масштаб барлық нүктелерде бірдей.</a:t>
            </a:r>
            <a:endParaRPr lang="ru-RU" dirty="0"/>
          </a:p>
          <a:p>
            <a:pPr marL="63500" indent="649288" algn="just">
              <a:buNone/>
            </a:pPr>
            <a:endParaRPr lang="ru-RU" dirty="0"/>
          </a:p>
        </p:txBody>
      </p:sp>
    </p:spTree>
    <p:extLst>
      <p:ext uri="{BB962C8B-B14F-4D97-AF65-F5344CB8AC3E}">
        <p14:creationId xmlns:p14="http://schemas.microsoft.com/office/powerpoint/2010/main" val="3134595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859340"/>
            <a:ext cx="7992888" cy="4493538"/>
          </a:xfrm>
          <a:prstGeom prst="rect">
            <a:avLst/>
          </a:prstGeom>
        </p:spPr>
        <p:txBody>
          <a:bodyPr wrap="square">
            <a:spAutoFit/>
          </a:bodyPr>
          <a:lstStyle/>
          <a:p>
            <a:pPr indent="447675" algn="just"/>
            <a:r>
              <a:rPr lang="kk-KZ" sz="2600" dirty="0"/>
              <a:t>Глобус жердің дұрыс және нақты пішінін береді, өлшемдер мен жер шарының элементтерінің орны және түрі нақты көрсетеді: </a:t>
            </a:r>
          </a:p>
          <a:p>
            <a:pPr indent="447675" algn="just"/>
            <a:r>
              <a:rPr lang="kk-KZ" sz="2600" dirty="0"/>
              <a:t>- айналу осі;</a:t>
            </a:r>
          </a:p>
          <a:p>
            <a:pPr indent="447675" algn="just"/>
            <a:r>
              <a:rPr lang="kk-KZ" sz="2600" dirty="0"/>
              <a:t>- полюстер;</a:t>
            </a:r>
          </a:p>
          <a:p>
            <a:pPr indent="447675" algn="just"/>
            <a:r>
              <a:rPr lang="kk-KZ" sz="2600" dirty="0"/>
              <a:t>- географиялық тор. </a:t>
            </a:r>
            <a:endParaRPr lang="ru-RU" sz="2600" dirty="0"/>
          </a:p>
          <a:p>
            <a:pPr indent="447675" algn="just"/>
            <a:r>
              <a:rPr lang="kk-KZ" sz="2600" dirty="0"/>
              <a:t>Географиялық тордың сызықтары (параллель мен меридиан) глобуста шеңбер доғасы болып табылады және тік бұрыш жасап қиылысады.</a:t>
            </a:r>
            <a:endParaRPr lang="ru-RU" sz="2600" dirty="0"/>
          </a:p>
        </p:txBody>
      </p:sp>
    </p:spTree>
    <p:extLst>
      <p:ext uri="{BB962C8B-B14F-4D97-AF65-F5344CB8AC3E}">
        <p14:creationId xmlns:p14="http://schemas.microsoft.com/office/powerpoint/2010/main" val="4001863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333198244"/>
              </p:ext>
            </p:extLst>
          </p:nvPr>
        </p:nvGraphicFramePr>
        <p:xfrm>
          <a:off x="395536" y="692697"/>
          <a:ext cx="8280920" cy="561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1560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978136"/>
          </a:xfrm>
        </p:spPr>
        <p:txBody>
          <a:bodyPr>
            <a:normAutofit fontScale="77500" lnSpcReduction="20000"/>
          </a:bodyPr>
          <a:lstStyle/>
          <a:p>
            <a:pPr marL="44450" indent="403225" algn="just">
              <a:buNone/>
            </a:pPr>
            <a:endParaRPr lang="kk-KZ" dirty="0" smtClean="0"/>
          </a:p>
          <a:p>
            <a:pPr marL="44450" indent="403225" algn="just">
              <a:buNone/>
            </a:pPr>
            <a:r>
              <a:rPr lang="kk-KZ" dirty="0" smtClean="0"/>
              <a:t>Жер </a:t>
            </a:r>
            <a:r>
              <a:rPr lang="kk-KZ" dirty="0"/>
              <a:t>шарының радиусы </a:t>
            </a:r>
            <a:r>
              <a:rPr lang="kk-KZ" b="1" dirty="0"/>
              <a:t>6370,1 </a:t>
            </a:r>
            <a:r>
              <a:rPr lang="kk-KZ" dirty="0"/>
              <a:t>км-ге тең, экватордың ұзындығы – </a:t>
            </a:r>
            <a:r>
              <a:rPr lang="kk-KZ" b="1" dirty="0"/>
              <a:t>40 000 </a:t>
            </a:r>
            <a:r>
              <a:rPr lang="kk-KZ" dirty="0"/>
              <a:t>км шамасында.</a:t>
            </a:r>
            <a:endParaRPr lang="ru-RU" dirty="0"/>
          </a:p>
          <a:p>
            <a:pPr marL="44450" indent="403225" algn="just">
              <a:buNone/>
            </a:pPr>
            <a:r>
              <a:rPr lang="kk-KZ" dirty="0"/>
              <a:t>Іс- тәжірибеде қолданылатын глобустардың масштабы            1: 80 000 000-нан 1: 30 000 000 аралығында болады. Мектепте қолданатын глобустың масштабы 1: 50 000 000, яғни глобустағы 1 см - 500 км-ге сәйкес келеді. </a:t>
            </a:r>
          </a:p>
          <a:p>
            <a:pPr marL="44450" indent="403225" algn="just">
              <a:buNone/>
            </a:pPr>
            <a:r>
              <a:rPr lang="kk-KZ" dirty="0"/>
              <a:t> Глобустағы ең қысқа қашықтық сызығы (ортодромия) үлкен шеңбердің доғасы арқылы өтеді, ол шардың центрі арқылы өтетін жазықтықпен қиылысқан кезде пайда болады. </a:t>
            </a:r>
          </a:p>
          <a:p>
            <a:pPr marL="44450" indent="403225" algn="just">
              <a:buNone/>
            </a:pPr>
            <a:r>
              <a:rPr lang="kk-KZ" dirty="0"/>
              <a:t>Жер шарындағы ортодромиялық қасиеттеріне барлық меридиандар мен экватор ие екені анық. </a:t>
            </a:r>
          </a:p>
          <a:p>
            <a:pPr marL="44450" indent="403225" algn="just">
              <a:buNone/>
            </a:pPr>
            <a:r>
              <a:rPr lang="kk-KZ" dirty="0"/>
              <a:t>Глобуста ортодромияны жіп пен миллиметрлік қағаз арқылы салуға және өлшеуге болады. Жіптің сегменті сызғышпен өлшенеді және глобус масштабы бойынша толық мәнге аударылады.</a:t>
            </a:r>
            <a:endParaRPr lang="ru-RU" dirty="0"/>
          </a:p>
          <a:p>
            <a:pPr marL="64008" indent="0">
              <a:buNone/>
            </a:pPr>
            <a:endParaRPr lang="ru-RU" dirty="0"/>
          </a:p>
        </p:txBody>
      </p:sp>
    </p:spTree>
    <p:extLst>
      <p:ext uri="{BB962C8B-B14F-4D97-AF65-F5344CB8AC3E}">
        <p14:creationId xmlns:p14="http://schemas.microsoft.com/office/powerpoint/2010/main" val="1098535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836712"/>
            <a:ext cx="8568952" cy="5487888"/>
          </a:xfrm>
        </p:spPr>
        <p:txBody>
          <a:bodyPr>
            <a:normAutofit fontScale="70000" lnSpcReduction="20000"/>
          </a:bodyPr>
          <a:lstStyle/>
          <a:p>
            <a:pPr marL="0" indent="627063" algn="just">
              <a:buNone/>
            </a:pPr>
            <a:r>
              <a:rPr lang="kk-KZ" dirty="0"/>
              <a:t>Жер эллипсоидының мөлшерін үлкен дәлдікпен </a:t>
            </a:r>
            <a:r>
              <a:rPr lang="kk-KZ" dirty="0" smtClean="0"/>
              <a:t>                          1940 жылы Ф.Н</a:t>
            </a:r>
            <a:r>
              <a:rPr lang="kk-KZ" dirty="0"/>
              <a:t>. Красовский мен А.А. Изотовтың  басқаруымен Кеңес ғалымдары есептеп анықтады. </a:t>
            </a:r>
            <a:endParaRPr lang="kk-KZ" dirty="0" smtClean="0"/>
          </a:p>
          <a:p>
            <a:pPr marL="0" indent="627063" algn="just">
              <a:buNone/>
            </a:pPr>
            <a:r>
              <a:rPr lang="kk-KZ" dirty="0" smtClean="0"/>
              <a:t>Оның </a:t>
            </a:r>
            <a:r>
              <a:rPr lang="kk-KZ" dirty="0"/>
              <a:t>үлкен жарты осі </a:t>
            </a:r>
            <a:r>
              <a:rPr lang="kk-KZ" i="1" dirty="0"/>
              <a:t>а</a:t>
            </a:r>
            <a:r>
              <a:rPr lang="kk-KZ" dirty="0"/>
              <a:t>=6378245 м, кіші жарты осі </a:t>
            </a:r>
            <a:r>
              <a:rPr lang="kk-KZ" i="1" dirty="0"/>
              <a:t>b</a:t>
            </a:r>
            <a:r>
              <a:rPr lang="kk-KZ" dirty="0"/>
              <a:t>=6356863 м және сфероидтың қысыңқылығы </a:t>
            </a:r>
            <a:r>
              <a:rPr lang="ru-RU" i="1" dirty="0"/>
              <a:t>α</a:t>
            </a:r>
            <a:r>
              <a:rPr lang="kk-KZ" i="1" dirty="0"/>
              <a:t>═(а-в)/а</a:t>
            </a:r>
            <a:r>
              <a:rPr lang="kk-KZ" dirty="0"/>
              <a:t>=1: 298,3. </a:t>
            </a:r>
            <a:endParaRPr lang="kk-KZ" dirty="0" smtClean="0"/>
          </a:p>
          <a:p>
            <a:pPr marL="0" indent="627063" algn="just">
              <a:buNone/>
            </a:pPr>
            <a:r>
              <a:rPr lang="kk-KZ" dirty="0" smtClean="0"/>
              <a:t>Оны </a:t>
            </a:r>
            <a:r>
              <a:rPr lang="kk-KZ" dirty="0"/>
              <a:t>Ф.Н. Красовскийдің құрметіне Красовский эллипсоиды деп атады. Ғарыштық геодезия әдістерімен алынған нәтижелері Красовскийдің есептеулерінің дұрыс екенін, әсіресе жердің полярлық сығылу коэффициенті мәнінің дұрыстығын дәлелдеді. Кейбір елдерде геодезиялық өлшеулер нәтижесінде шығарылған өз эллипсоидтарын қолданады. Олар сол немесе бірнеше елдің аумағын толық не ішінара қамтиды. </a:t>
            </a:r>
            <a:endParaRPr lang="kk-KZ" dirty="0" smtClean="0"/>
          </a:p>
          <a:p>
            <a:pPr marL="0" indent="627063" algn="just">
              <a:buNone/>
            </a:pPr>
            <a:r>
              <a:rPr lang="kk-KZ" dirty="0" smtClean="0"/>
              <a:t>Мұндай </a:t>
            </a:r>
            <a:r>
              <a:rPr lang="kk-KZ" dirty="0"/>
              <a:t>эллипсоид – референц-эллипсоид деп </a:t>
            </a:r>
            <a:r>
              <a:rPr lang="kk-KZ" dirty="0" smtClean="0"/>
              <a:t>аталады.</a:t>
            </a:r>
          </a:p>
          <a:p>
            <a:pPr marL="0" indent="627063" algn="just">
              <a:buNone/>
            </a:pPr>
            <a:r>
              <a:rPr lang="kk-KZ" dirty="0" smtClean="0"/>
              <a:t>Референц-эллипсоид </a:t>
            </a:r>
            <a:r>
              <a:rPr lang="kk-KZ" dirty="0"/>
              <a:t>дегеніміз нақты бір елде геодезиялық өлшеулерді өңдеу үшін қолданылатын, жер денесінде белгілі түрде бағдарланған, нақты көлемі анықталған эллипсоид.</a:t>
            </a:r>
            <a:endParaRPr lang="ru-RU" dirty="0"/>
          </a:p>
          <a:p>
            <a:endParaRPr lang="ru-RU" dirty="0"/>
          </a:p>
        </p:txBody>
      </p:sp>
    </p:spTree>
    <p:extLst>
      <p:ext uri="{BB962C8B-B14F-4D97-AF65-F5344CB8AC3E}">
        <p14:creationId xmlns:p14="http://schemas.microsoft.com/office/powerpoint/2010/main" val="1067970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559896"/>
          </a:xfrm>
        </p:spPr>
        <p:txBody>
          <a:bodyPr>
            <a:normAutofit/>
          </a:bodyPr>
          <a:lstStyle/>
          <a:p>
            <a:pPr marL="0" indent="712788" algn="just">
              <a:buNone/>
            </a:pPr>
            <a:r>
              <a:rPr lang="kk-KZ" sz="2000" dirty="0" smtClean="0"/>
              <a:t>Сөйтіп</a:t>
            </a:r>
            <a:r>
              <a:rPr lang="kk-KZ" sz="2000" dirty="0"/>
              <a:t>, қазіргі кезде Красовскийдің референц-эллипсоиды Ресейде ғана емес, бүкіл ТМД және Батыс Еуропа мен АҚШ-тың гравиметриялық және астрономиялық өлшеулері нәтижесінде алынған жер эллипсоидының көлемі – басқа елдердегі анықтамаларға қарағанда, қолданылған материалдардың аумағы жағынан да, оларды өңдеудің дәлдігі жағынан да неғұрлым басым</a:t>
            </a:r>
            <a:r>
              <a:rPr lang="kk-KZ" sz="2000" dirty="0" smtClean="0"/>
              <a:t>.</a:t>
            </a:r>
          </a:p>
          <a:p>
            <a:pPr marL="0" indent="712788" algn="just">
              <a:buNone/>
            </a:pPr>
            <a:endParaRPr lang="ru-RU" sz="2000" dirty="0"/>
          </a:p>
          <a:p>
            <a:pPr marL="0" indent="712788" algn="just">
              <a:buNone/>
            </a:pP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284984"/>
            <a:ext cx="4511402" cy="2932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181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332656"/>
            <a:ext cx="8352928" cy="6264736"/>
          </a:xfrm>
        </p:spPr>
        <p:txBody>
          <a:bodyPr/>
          <a:lstStyle/>
          <a:p>
            <a:pPr marL="44450" indent="403225" algn="just">
              <a:buNone/>
            </a:pPr>
            <a:r>
              <a:rPr lang="kk-KZ" sz="2000" dirty="0"/>
              <a:t>Глобустағы барлық меридиандармен бірдей бұрышпен қиылысатын сызық локсодромия деп аталады. Бұл солтүстік жарты шарда солтүстік полюске жақындайтын  спираль тәрізді қисық. </a:t>
            </a:r>
            <a:endParaRPr lang="kk-KZ" sz="2000" dirty="0" smtClean="0"/>
          </a:p>
          <a:p>
            <a:pPr marL="44450" indent="403225" algn="just">
              <a:buNone/>
            </a:pPr>
            <a:r>
              <a:rPr lang="kk-KZ" sz="2000" dirty="0"/>
              <a:t>Глобустағы тор географиялық координаталарды анықтау үшін қолданылады</a:t>
            </a:r>
            <a:r>
              <a:rPr lang="kk-KZ" sz="2000" dirty="0" smtClean="0"/>
              <a:t>.</a:t>
            </a:r>
          </a:p>
          <a:p>
            <a:pPr marL="44450" indent="403225" algn="just">
              <a:buNone/>
            </a:pPr>
            <a:r>
              <a:rPr lang="kk-KZ" sz="2000" dirty="0"/>
              <a:t>Глобуста салынған ортодромияларды карталарға көшіруге болады, олар мұнда бұрмалану ерекшеліктерін дұрыс түсінуге мүмкіндік береді</a:t>
            </a:r>
            <a:r>
              <a:rPr lang="kk-KZ" sz="2000" dirty="0" smtClean="0"/>
              <a:t>.</a:t>
            </a:r>
          </a:p>
          <a:p>
            <a:pPr marL="44450" indent="403225" algn="just">
              <a:buNone/>
            </a:pPr>
            <a:endParaRPr lang="kk-KZ" sz="2000" dirty="0" smtClean="0"/>
          </a:p>
          <a:p>
            <a:pPr marL="45720" indent="0">
              <a:buNone/>
            </a:pPr>
            <a:endParaRPr lang="kk-KZ" sz="2000" dirty="0" smtClean="0"/>
          </a:p>
          <a:p>
            <a:pPr marL="45720" indent="0">
              <a:buNone/>
            </a:pPr>
            <a:endParaRPr lang="ru-RU" sz="2000" dirty="0"/>
          </a:p>
          <a:p>
            <a:pPr marL="45720" indent="0">
              <a:buNone/>
            </a:pPr>
            <a:endParaRPr lang="ru-RU" dirty="0"/>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494150"/>
            <a:ext cx="3233936" cy="303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839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559896"/>
          </a:xfrm>
        </p:spPr>
        <p:txBody>
          <a:bodyPr/>
          <a:lstStyle/>
          <a:p>
            <a:pPr marL="0" indent="447675" algn="just">
              <a:buNone/>
            </a:pPr>
            <a:r>
              <a:rPr lang="kk-KZ" sz="2400" dirty="0"/>
              <a:t>Топографиялық карта тұрақты жердің кішірейтілген толық бейнесін анықтайды, оның мазмұнын шартты белгілер арқылы </a:t>
            </a:r>
            <a:r>
              <a:rPr lang="kk-KZ" sz="2400"/>
              <a:t>көрсетеді</a:t>
            </a:r>
            <a:r>
              <a:rPr lang="kk-KZ" sz="2400" smtClean="0"/>
              <a:t>. </a:t>
            </a:r>
          </a:p>
          <a:p>
            <a:pPr marL="0" indent="447675" algn="just">
              <a:buNone/>
            </a:pPr>
            <a:r>
              <a:rPr lang="kk-KZ" sz="2400" smtClean="0"/>
              <a:t>Топографиялық </a:t>
            </a:r>
            <a:r>
              <a:rPr lang="kk-KZ" sz="2400" dirty="0"/>
              <a:t>карталардың ерекше қасиеттері келесі анықтамада көрінеді: топографиялық карта – бұл тұрақты нүктелердің пландық және биіктіктік бағыттарын көрсететін жергілікті жердің толық </a:t>
            </a:r>
            <a:r>
              <a:rPr lang="kk-KZ" sz="2400" dirty="0" smtClean="0"/>
              <a:t>картасы.</a:t>
            </a:r>
          </a:p>
          <a:p>
            <a:pPr marL="0" indent="447675" algn="just">
              <a:buNone/>
            </a:pPr>
            <a:r>
              <a:rPr lang="kk-KZ" sz="2400" dirty="0"/>
              <a:t>Географиялық карта дегеніміз – жазықтықта математикалық негізде салынған табиғат пен қоғамның арасындағы байланысы мен жағдайы көрсетілген шартты жер бетінің кішірейтілген </a:t>
            </a:r>
            <a:r>
              <a:rPr lang="kk-KZ" sz="2400" dirty="0" smtClean="0"/>
              <a:t>бейнесі.</a:t>
            </a:r>
            <a:endParaRPr lang="ru-RU" sz="2400" dirty="0"/>
          </a:p>
          <a:p>
            <a:pPr marL="0" indent="447675" algn="just">
              <a:buNone/>
            </a:pPr>
            <a:endParaRPr lang="ru-RU" sz="2400" dirty="0"/>
          </a:p>
          <a:p>
            <a:endParaRPr lang="ru-RU" dirty="0"/>
          </a:p>
        </p:txBody>
      </p:sp>
    </p:spTree>
    <p:extLst>
      <p:ext uri="{BB962C8B-B14F-4D97-AF65-F5344CB8AC3E}">
        <p14:creationId xmlns:p14="http://schemas.microsoft.com/office/powerpoint/2010/main" val="2974662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559896"/>
          </a:xfrm>
        </p:spPr>
        <p:txBody>
          <a:bodyPr>
            <a:normAutofit/>
          </a:bodyPr>
          <a:lstStyle/>
          <a:p>
            <a:pPr marL="0" indent="542925" algn="just">
              <a:buNone/>
            </a:pPr>
            <a:r>
              <a:rPr lang="kk-KZ" dirty="0" smtClean="0"/>
              <a:t>Картаның </a:t>
            </a:r>
            <a:r>
              <a:rPr lang="kk-KZ" dirty="0"/>
              <a:t>басқа жер бетінің көріністернен ерекшелігі мынадай болады:</a:t>
            </a:r>
            <a:endParaRPr lang="ru-RU" dirty="0"/>
          </a:p>
          <a:p>
            <a:pPr marL="0" lvl="0" indent="542925" algn="just">
              <a:buNone/>
            </a:pPr>
            <a:r>
              <a:rPr lang="kk-KZ" dirty="0" smtClean="0"/>
              <a:t>- ерекше </a:t>
            </a:r>
            <a:r>
              <a:rPr lang="kk-KZ" dirty="0"/>
              <a:t>математикалық заңына байланысты салынады;</a:t>
            </a:r>
            <a:endParaRPr lang="ru-RU" dirty="0"/>
          </a:p>
          <a:p>
            <a:pPr marL="0" lvl="0" indent="542925" algn="just">
              <a:buNone/>
            </a:pPr>
            <a:r>
              <a:rPr lang="kk-KZ" dirty="0" smtClean="0"/>
              <a:t>- ерекше </a:t>
            </a:r>
            <a:r>
              <a:rPr lang="kk-KZ" dirty="0"/>
              <a:t>графикалық бейнелеу тәсілі қолданады (шартты белгілер);</a:t>
            </a:r>
            <a:endParaRPr lang="ru-RU" dirty="0"/>
          </a:p>
          <a:p>
            <a:pPr marL="0" lvl="0" indent="542925" algn="just">
              <a:buNone/>
            </a:pPr>
            <a:r>
              <a:rPr lang="kk-KZ" dirty="0" smtClean="0"/>
              <a:t>- құбылыстарды </a:t>
            </a:r>
            <a:r>
              <a:rPr lang="kk-KZ" dirty="0"/>
              <a:t>таңдау және жалпылау болады;</a:t>
            </a:r>
            <a:endParaRPr lang="ru-RU" dirty="0"/>
          </a:p>
          <a:p>
            <a:pPr marL="0" lvl="0" indent="542925" algn="just">
              <a:buNone/>
            </a:pPr>
            <a:r>
              <a:rPr lang="kk-KZ" dirty="0" smtClean="0"/>
              <a:t>- негізгі </a:t>
            </a:r>
            <a:r>
              <a:rPr lang="kk-KZ" dirty="0"/>
              <a:t>жүйелік көріністері.   </a:t>
            </a:r>
            <a:endParaRPr lang="ru-RU" dirty="0"/>
          </a:p>
          <a:p>
            <a:endParaRPr lang="ru-RU" dirty="0"/>
          </a:p>
        </p:txBody>
      </p:sp>
    </p:spTree>
    <p:extLst>
      <p:ext uri="{BB962C8B-B14F-4D97-AF65-F5344CB8AC3E}">
        <p14:creationId xmlns:p14="http://schemas.microsoft.com/office/powerpoint/2010/main" val="2053973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lnSpcReduction="10000"/>
          </a:bodyPr>
          <a:lstStyle/>
          <a:p>
            <a:pPr marL="0" indent="447675" algn="just">
              <a:buNone/>
            </a:pPr>
            <a:endParaRPr lang="kk-KZ" dirty="0" smtClean="0"/>
          </a:p>
          <a:p>
            <a:pPr marL="0" indent="447675" algn="just">
              <a:buNone/>
            </a:pPr>
            <a:r>
              <a:rPr lang="kk-KZ" dirty="0" smtClean="0"/>
              <a:t>1</a:t>
            </a:r>
            <a:r>
              <a:rPr lang="kk-KZ" dirty="0"/>
              <a:t>. Ерекше математикалық заңы – жергілікті жердің физикалық бетінен оның жазықтықта белгілеп көрсету келесі жағдайларда болады:</a:t>
            </a:r>
            <a:endParaRPr lang="ru-RU" dirty="0"/>
          </a:p>
          <a:p>
            <a:pPr marL="0" indent="447675" algn="just">
              <a:buNone/>
            </a:pPr>
            <a:r>
              <a:rPr lang="kk-KZ" dirty="0"/>
              <a:t>- геодезиялық негіз (әлемдік мұхиттың деңгейлік беті);</a:t>
            </a:r>
            <a:endParaRPr lang="ru-RU" dirty="0"/>
          </a:p>
          <a:p>
            <a:pPr marL="0" indent="447675" algn="just">
              <a:buNone/>
            </a:pPr>
            <a:r>
              <a:rPr lang="kk-KZ" dirty="0"/>
              <a:t>- масштаб (жер шарын </a:t>
            </a:r>
            <a:r>
              <a:rPr lang="kk-KZ" dirty="0" smtClean="0"/>
              <a:t>кішірейтеді </a:t>
            </a:r>
            <a:r>
              <a:rPr lang="kk-KZ" dirty="0"/>
              <a:t>– глобус, эллипсоид және т.б.);</a:t>
            </a:r>
            <a:endParaRPr lang="ru-RU" dirty="0"/>
          </a:p>
          <a:p>
            <a:pPr marL="0" indent="447675" algn="just">
              <a:buNone/>
            </a:pPr>
            <a:r>
              <a:rPr lang="kk-KZ" dirty="0"/>
              <a:t>- картографиялық проекция (бетте жазып тұрып бейнелейді).</a:t>
            </a:r>
            <a:endParaRPr lang="ru-RU" dirty="0"/>
          </a:p>
          <a:p>
            <a:pPr marL="0" indent="0">
              <a:buNone/>
            </a:pPr>
            <a:endParaRPr lang="ru-RU" dirty="0"/>
          </a:p>
        </p:txBody>
      </p:sp>
    </p:spTree>
    <p:extLst>
      <p:ext uri="{BB962C8B-B14F-4D97-AF65-F5344CB8AC3E}">
        <p14:creationId xmlns:p14="http://schemas.microsoft.com/office/powerpoint/2010/main" val="1204042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92500" lnSpcReduction="10000"/>
          </a:bodyPr>
          <a:lstStyle/>
          <a:p>
            <a:pPr marL="0" indent="447675" algn="just">
              <a:buNone/>
            </a:pPr>
            <a:endParaRPr lang="kk-KZ" dirty="0" smtClean="0"/>
          </a:p>
          <a:p>
            <a:pPr marL="0" indent="447675" algn="just">
              <a:buNone/>
            </a:pPr>
            <a:r>
              <a:rPr lang="kk-KZ" dirty="0" smtClean="0"/>
              <a:t>2</a:t>
            </a:r>
            <a:r>
              <a:rPr lang="kk-KZ" dirty="0"/>
              <a:t>. Ерекше графикалық бейнелеу тәсілі – ол әр түрлі картографиялық бейнесін </a:t>
            </a:r>
            <a:r>
              <a:rPr lang="kk-KZ" dirty="0" smtClean="0"/>
              <a:t>қолдану</a:t>
            </a:r>
            <a:r>
              <a:rPr lang="kk-KZ" dirty="0"/>
              <a:t>:</a:t>
            </a:r>
            <a:endParaRPr lang="kk-KZ" dirty="0" smtClean="0"/>
          </a:p>
          <a:p>
            <a:pPr marL="0" indent="447675" algn="just">
              <a:buNone/>
            </a:pPr>
            <a:r>
              <a:rPr lang="kk-KZ" dirty="0"/>
              <a:t>- жергілікті жердің бейнесін өте кішірейту;</a:t>
            </a:r>
            <a:endParaRPr lang="ru-RU" dirty="0"/>
          </a:p>
          <a:p>
            <a:pPr marL="0" indent="447675" algn="just">
              <a:buNone/>
            </a:pPr>
            <a:r>
              <a:rPr lang="kk-KZ" dirty="0"/>
              <a:t>- жергілікті жердің пішіндерін көрсету (таулар);</a:t>
            </a:r>
            <a:endParaRPr lang="ru-RU" dirty="0"/>
          </a:p>
          <a:p>
            <a:pPr marL="0" indent="447675" algn="just">
              <a:buNone/>
            </a:pPr>
            <a:r>
              <a:rPr lang="kk-KZ" dirty="0"/>
              <a:t>- тек қана сыртқы жағдайлар емес сонымен қатар ішкі негізгі қасиеттерін көрсету (судың ағысы, грунт т.б.);</a:t>
            </a:r>
            <a:endParaRPr lang="ru-RU" dirty="0"/>
          </a:p>
          <a:p>
            <a:pPr marL="0" indent="447675" algn="just">
              <a:buNone/>
            </a:pPr>
            <a:r>
              <a:rPr lang="kk-KZ" dirty="0"/>
              <a:t>- сезінетін жағдайлар мен құбылыстарды белгілеу (магниттік алаң, жел және т.б.).</a:t>
            </a:r>
            <a:endParaRPr lang="ru-RU" dirty="0"/>
          </a:p>
          <a:p>
            <a:pPr marL="0" indent="447675" algn="just">
              <a:buNone/>
            </a:pPr>
            <a:endParaRPr lang="ru-RU" dirty="0"/>
          </a:p>
          <a:p>
            <a:pPr algn="just"/>
            <a:endParaRPr lang="ru-RU" dirty="0"/>
          </a:p>
        </p:txBody>
      </p:sp>
    </p:spTree>
    <p:extLst>
      <p:ext uri="{BB962C8B-B14F-4D97-AF65-F5344CB8AC3E}">
        <p14:creationId xmlns:p14="http://schemas.microsoft.com/office/powerpoint/2010/main" val="2509987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lstStyle/>
          <a:p>
            <a:pPr marL="0" indent="447675" algn="just">
              <a:buNone/>
            </a:pPr>
            <a:endParaRPr lang="kk-KZ" dirty="0" smtClean="0"/>
          </a:p>
          <a:p>
            <a:pPr marL="0" indent="447675" algn="just">
              <a:buNone/>
            </a:pPr>
            <a:r>
              <a:rPr lang="kk-KZ" dirty="0" smtClean="0"/>
              <a:t>3</a:t>
            </a:r>
            <a:r>
              <a:rPr lang="kk-KZ" dirty="0"/>
              <a:t>. Құбылыстарды таңдау мен жалпылауды </a:t>
            </a:r>
            <a:r>
              <a:rPr lang="kk-KZ" dirty="0" smtClean="0"/>
              <a:t>бейнелеу (генерализация)  </a:t>
            </a:r>
            <a:r>
              <a:rPr lang="kk-KZ" dirty="0"/>
              <a:t>- </a:t>
            </a:r>
            <a:r>
              <a:rPr lang="kk-KZ" dirty="0" smtClean="0"/>
              <a:t>картаныңең </a:t>
            </a:r>
            <a:r>
              <a:rPr lang="kk-KZ" dirty="0"/>
              <a:t>маңызды қасиеті. </a:t>
            </a:r>
            <a:endParaRPr lang="kk-KZ" dirty="0" smtClean="0"/>
          </a:p>
          <a:p>
            <a:pPr marL="0" indent="447675" algn="just">
              <a:buNone/>
            </a:pPr>
            <a:r>
              <a:rPr lang="kk-KZ" dirty="0" smtClean="0"/>
              <a:t>Әр </a:t>
            </a:r>
            <a:r>
              <a:rPr lang="kk-KZ" dirty="0"/>
              <a:t>түрлі масштабты </a:t>
            </a:r>
            <a:r>
              <a:rPr lang="kk-KZ" dirty="0" smtClean="0"/>
              <a:t>карталарды </a:t>
            </a:r>
            <a:r>
              <a:rPr lang="kk-KZ" dirty="0"/>
              <a:t>салыстырғанда бұл қасиет </a:t>
            </a:r>
            <a:r>
              <a:rPr lang="kk-KZ" dirty="0" smtClean="0"/>
              <a:t>айқын көрінеді.</a:t>
            </a:r>
          </a:p>
          <a:p>
            <a:pPr marL="0" indent="447675" algn="just">
              <a:buNone/>
            </a:pPr>
            <a:r>
              <a:rPr lang="kk-KZ" dirty="0"/>
              <a:t>4. Шындықты бейнелеудің </a:t>
            </a:r>
            <a:r>
              <a:rPr lang="kk-KZ" dirty="0" smtClean="0"/>
              <a:t>жүйелілігі - элементтер </a:t>
            </a:r>
            <a:r>
              <a:rPr lang="kk-KZ" dirty="0"/>
              <a:t>мен олардың арасындағы байланыстарды беру, геожүйелер иерархиясын көрсету.</a:t>
            </a:r>
            <a:endParaRPr lang="ru-RU" dirty="0"/>
          </a:p>
          <a:p>
            <a:endParaRPr lang="ru-RU" dirty="0"/>
          </a:p>
        </p:txBody>
      </p:sp>
    </p:spTree>
    <p:extLst>
      <p:ext uri="{BB962C8B-B14F-4D97-AF65-F5344CB8AC3E}">
        <p14:creationId xmlns:p14="http://schemas.microsoft.com/office/powerpoint/2010/main" val="3122587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363272" cy="5631904"/>
          </a:xfrm>
        </p:spPr>
        <p:txBody>
          <a:bodyPr>
            <a:normAutofit fontScale="62500" lnSpcReduction="20000"/>
          </a:bodyPr>
          <a:lstStyle/>
          <a:p>
            <a:pPr marL="0" indent="447675" algn="ctr">
              <a:buNone/>
            </a:pPr>
            <a:r>
              <a:rPr lang="ru-RU" dirty="0" err="1"/>
              <a:t>Картаның</a:t>
            </a:r>
            <a:r>
              <a:rPr lang="ru-RU" dirty="0"/>
              <a:t> </a:t>
            </a:r>
            <a:r>
              <a:rPr lang="ru-RU" dirty="0" err="1"/>
              <a:t>шындық</a:t>
            </a:r>
            <a:r>
              <a:rPr lang="ru-RU" dirty="0"/>
              <a:t> </a:t>
            </a:r>
            <a:r>
              <a:rPr lang="ru-RU" dirty="0" err="1"/>
              <a:t>моделі</a:t>
            </a:r>
            <a:r>
              <a:rPr lang="ru-RU" dirty="0"/>
              <a:t> </a:t>
            </a:r>
            <a:r>
              <a:rPr lang="ru-RU" dirty="0" err="1"/>
              <a:t>ретіндегі</a:t>
            </a:r>
            <a:r>
              <a:rPr lang="ru-RU" dirty="0"/>
              <a:t> </a:t>
            </a:r>
            <a:r>
              <a:rPr lang="ru-RU" dirty="0" err="1" smtClean="0"/>
              <a:t>қасиеттері</a:t>
            </a:r>
            <a:endParaRPr lang="ru-RU" dirty="0" smtClean="0"/>
          </a:p>
          <a:p>
            <a:pPr marL="0" indent="447675" algn="ctr">
              <a:buNone/>
            </a:pPr>
            <a:endParaRPr lang="ru-RU" dirty="0" smtClean="0"/>
          </a:p>
          <a:p>
            <a:pPr marL="0" indent="447675" algn="just">
              <a:buNone/>
            </a:pPr>
            <a:r>
              <a:rPr lang="ru-RU" dirty="0" err="1" smtClean="0"/>
              <a:t>Картаның</a:t>
            </a:r>
            <a:r>
              <a:rPr lang="ru-RU" dirty="0" smtClean="0"/>
              <a:t> </a:t>
            </a:r>
            <a:r>
              <a:rPr lang="ru-RU" dirty="0" err="1"/>
              <a:t>қасиеттері</a:t>
            </a:r>
            <a:r>
              <a:rPr lang="ru-RU" dirty="0"/>
              <a:t> </a:t>
            </a:r>
            <a:r>
              <a:rPr lang="ru-RU" dirty="0" err="1"/>
              <a:t>әуе</a:t>
            </a:r>
            <a:r>
              <a:rPr lang="ru-RU" dirty="0"/>
              <a:t> </a:t>
            </a:r>
            <a:r>
              <a:rPr lang="ru-RU" dirty="0" err="1"/>
              <a:t>және</a:t>
            </a:r>
            <a:r>
              <a:rPr lang="ru-RU" dirty="0"/>
              <a:t> </a:t>
            </a:r>
            <a:r>
              <a:rPr lang="ru-RU" dirty="0" err="1"/>
              <a:t>ғарыштық</a:t>
            </a:r>
            <a:r>
              <a:rPr lang="ru-RU" dirty="0"/>
              <a:t> </a:t>
            </a:r>
            <a:r>
              <a:rPr lang="ru-RU" dirty="0" err="1"/>
              <a:t>суреттермен</a:t>
            </a:r>
            <a:r>
              <a:rPr lang="ru-RU" dirty="0"/>
              <a:t> </a:t>
            </a:r>
            <a:r>
              <a:rPr lang="ru-RU" dirty="0" err="1"/>
              <a:t>салыстырған</a:t>
            </a:r>
            <a:r>
              <a:rPr lang="ru-RU" dirty="0"/>
              <a:t> </a:t>
            </a:r>
            <a:r>
              <a:rPr lang="ru-RU" dirty="0" err="1"/>
              <a:t>кезде</a:t>
            </a:r>
            <a:r>
              <a:rPr lang="ru-RU" dirty="0"/>
              <a:t> </a:t>
            </a:r>
            <a:r>
              <a:rPr lang="ru-RU" dirty="0" err="1"/>
              <a:t>айқын</a:t>
            </a:r>
            <a:r>
              <a:rPr lang="ru-RU" dirty="0"/>
              <a:t> </a:t>
            </a:r>
            <a:r>
              <a:rPr lang="ru-RU" dirty="0" err="1"/>
              <a:t>көрінеді</a:t>
            </a:r>
            <a:r>
              <a:rPr lang="ru-RU" dirty="0"/>
              <a:t>. </a:t>
            </a:r>
            <a:r>
              <a:rPr lang="ru-RU" dirty="0" err="1"/>
              <a:t>Суреттер</a:t>
            </a:r>
            <a:r>
              <a:rPr lang="ru-RU" dirty="0"/>
              <a:t> </a:t>
            </a:r>
            <a:r>
              <a:rPr lang="ru-RU" dirty="0" err="1"/>
              <a:t>егжей-тегжейлі</a:t>
            </a:r>
            <a:r>
              <a:rPr lang="ru-RU" dirty="0"/>
              <a:t> </a:t>
            </a:r>
            <a:r>
              <a:rPr lang="ru-RU" dirty="0" err="1" smtClean="0"/>
              <a:t>рельефтің</a:t>
            </a:r>
            <a:r>
              <a:rPr lang="ru-RU" dirty="0" smtClean="0"/>
              <a:t> </a:t>
            </a:r>
            <a:r>
              <a:rPr lang="ru-RU" dirty="0" err="1"/>
              <a:t>көшірмесін</a:t>
            </a:r>
            <a:r>
              <a:rPr lang="ru-RU" dirty="0"/>
              <a:t> </a:t>
            </a:r>
            <a:r>
              <a:rPr lang="ru-RU" dirty="0" err="1"/>
              <a:t>береді</a:t>
            </a:r>
            <a:r>
              <a:rPr lang="ru-RU" dirty="0"/>
              <a:t>, </a:t>
            </a:r>
            <a:r>
              <a:rPr lang="ru-RU" dirty="0" err="1"/>
              <a:t>бірақ</a:t>
            </a:r>
            <a:r>
              <a:rPr lang="ru-RU" dirty="0"/>
              <a:t> </a:t>
            </a:r>
            <a:r>
              <a:rPr lang="ru-RU" dirty="0" err="1"/>
              <a:t>ешқандай</a:t>
            </a:r>
            <a:r>
              <a:rPr lang="ru-RU" dirty="0"/>
              <a:t> </a:t>
            </a:r>
            <a:r>
              <a:rPr lang="ru-RU" dirty="0" err="1"/>
              <a:t>шартты</a:t>
            </a:r>
            <a:r>
              <a:rPr lang="ru-RU" dirty="0"/>
              <a:t> </a:t>
            </a:r>
            <a:r>
              <a:rPr lang="ru-RU" dirty="0" err="1"/>
              <a:t>белгілерсіз</a:t>
            </a:r>
            <a:r>
              <a:rPr lang="ru-RU" dirty="0"/>
              <a:t>. </a:t>
            </a:r>
            <a:r>
              <a:rPr lang="ru-RU" dirty="0" err="1" smtClean="0"/>
              <a:t>Картографиялық</a:t>
            </a:r>
            <a:r>
              <a:rPr lang="ru-RU" dirty="0" smtClean="0"/>
              <a:t> </a:t>
            </a:r>
            <a:r>
              <a:rPr lang="ru-RU" dirty="0" err="1"/>
              <a:t>шартты</a:t>
            </a:r>
            <a:r>
              <a:rPr lang="ru-RU" dirty="0"/>
              <a:t> </a:t>
            </a:r>
            <a:r>
              <a:rPr lang="ru-RU" dirty="0" err="1"/>
              <a:t>белгілер</a:t>
            </a:r>
            <a:r>
              <a:rPr lang="ru-RU" dirty="0"/>
              <a:t> </a:t>
            </a:r>
            <a:r>
              <a:rPr lang="ru-RU" dirty="0" err="1"/>
              <a:t>көбінесе</a:t>
            </a:r>
            <a:r>
              <a:rPr lang="ru-RU" dirty="0"/>
              <a:t> </a:t>
            </a:r>
            <a:r>
              <a:rPr lang="ru-RU" dirty="0" err="1"/>
              <a:t>кескінді</a:t>
            </a:r>
            <a:r>
              <a:rPr lang="ru-RU" dirty="0"/>
              <a:t> </a:t>
            </a:r>
            <a:r>
              <a:rPr lang="ru-RU" dirty="0" err="1"/>
              <a:t>байытады</a:t>
            </a:r>
            <a:r>
              <a:rPr lang="ru-RU" dirty="0"/>
              <a:t>. </a:t>
            </a:r>
            <a:r>
              <a:rPr lang="ru-RU" dirty="0" err="1"/>
              <a:t>Олар</a:t>
            </a:r>
            <a:r>
              <a:rPr lang="ru-RU" dirty="0"/>
              <a:t> </a:t>
            </a:r>
            <a:r>
              <a:rPr lang="ru-RU" dirty="0" err="1"/>
              <a:t>объектілердің</a:t>
            </a:r>
            <a:r>
              <a:rPr lang="ru-RU" dirty="0"/>
              <a:t> </a:t>
            </a:r>
            <a:r>
              <a:rPr lang="ru-RU" dirty="0" err="1"/>
              <a:t>сандық</a:t>
            </a:r>
            <a:r>
              <a:rPr lang="ru-RU" dirty="0"/>
              <a:t> </a:t>
            </a:r>
            <a:r>
              <a:rPr lang="ru-RU" dirty="0" err="1"/>
              <a:t>және</a:t>
            </a:r>
            <a:r>
              <a:rPr lang="ru-RU" dirty="0"/>
              <a:t> </a:t>
            </a:r>
            <a:r>
              <a:rPr lang="ru-RU" dirty="0" err="1"/>
              <a:t>сапалық</a:t>
            </a:r>
            <a:r>
              <a:rPr lang="ru-RU" dirty="0"/>
              <a:t> </a:t>
            </a:r>
            <a:r>
              <a:rPr lang="ru-RU" dirty="0" err="1"/>
              <a:t>сипаттамаларын</a:t>
            </a:r>
            <a:r>
              <a:rPr lang="ru-RU" dirty="0"/>
              <a:t> (</a:t>
            </a:r>
            <a:r>
              <a:rPr lang="ru-RU" dirty="0" err="1"/>
              <a:t>мысалы</a:t>
            </a:r>
            <a:r>
              <a:rPr lang="ru-RU" dirty="0"/>
              <a:t>, </a:t>
            </a:r>
            <a:r>
              <a:rPr lang="ru-RU" dirty="0" err="1"/>
              <a:t>орман</a:t>
            </a:r>
            <a:r>
              <a:rPr lang="ru-RU" dirty="0"/>
              <a:t> </a:t>
            </a:r>
            <a:r>
              <a:rPr lang="ru-RU" dirty="0" err="1"/>
              <a:t>жыныстарын</a:t>
            </a:r>
            <a:r>
              <a:rPr lang="ru-RU" dirty="0"/>
              <a:t>, </a:t>
            </a:r>
            <a:r>
              <a:rPr lang="ru-RU" dirty="0" err="1"/>
              <a:t>автожолдардың</a:t>
            </a:r>
            <a:r>
              <a:rPr lang="ru-RU" dirty="0"/>
              <a:t> </a:t>
            </a:r>
            <a:r>
              <a:rPr lang="ru-RU" dirty="0" err="1"/>
              <a:t>ені</a:t>
            </a:r>
            <a:r>
              <a:rPr lang="ru-RU" dirty="0"/>
              <a:t> мен </a:t>
            </a:r>
            <a:r>
              <a:rPr lang="ru-RU" dirty="0" err="1"/>
              <a:t>жабылуын</a:t>
            </a:r>
            <a:r>
              <a:rPr lang="ru-RU" dirty="0"/>
              <a:t>, </a:t>
            </a:r>
            <a:r>
              <a:rPr lang="ru-RU" dirty="0" err="1"/>
              <a:t>батпақтардың</a:t>
            </a:r>
            <a:r>
              <a:rPr lang="ru-RU" dirty="0"/>
              <a:t> </a:t>
            </a:r>
            <a:r>
              <a:rPr lang="ru-RU" dirty="0" err="1"/>
              <a:t>өтімділігін</a:t>
            </a:r>
            <a:r>
              <a:rPr lang="ru-RU" dirty="0"/>
              <a:t> </a:t>
            </a:r>
            <a:r>
              <a:rPr lang="ru-RU" dirty="0" err="1"/>
              <a:t>көрсету</a:t>
            </a:r>
            <a:r>
              <a:rPr lang="ru-RU" dirty="0"/>
              <a:t>) </a:t>
            </a:r>
            <a:r>
              <a:rPr lang="ru-RU" dirty="0" err="1"/>
              <a:t>беруге</a:t>
            </a:r>
            <a:r>
              <a:rPr lang="ru-RU" dirty="0"/>
              <a:t>, </a:t>
            </a:r>
            <a:r>
              <a:rPr lang="ru-RU" dirty="0" err="1"/>
              <a:t>адамның</a:t>
            </a:r>
            <a:r>
              <a:rPr lang="ru-RU" dirty="0"/>
              <a:t> </a:t>
            </a:r>
            <a:r>
              <a:rPr lang="ru-RU" dirty="0" err="1"/>
              <a:t>көзіне</a:t>
            </a:r>
            <a:r>
              <a:rPr lang="ru-RU" dirty="0"/>
              <a:t> </a:t>
            </a:r>
            <a:r>
              <a:rPr lang="ru-RU" dirty="0" err="1"/>
              <a:t>қол</a:t>
            </a:r>
            <a:r>
              <a:rPr lang="ru-RU" dirty="0"/>
              <a:t> </a:t>
            </a:r>
            <a:r>
              <a:rPr lang="ru-RU" dirty="0" err="1"/>
              <a:t>жетпейтін</a:t>
            </a:r>
            <a:r>
              <a:rPr lang="ru-RU" dirty="0"/>
              <a:t> </a:t>
            </a:r>
            <a:r>
              <a:rPr lang="ru-RU" dirty="0" err="1"/>
              <a:t>объектілерді</a:t>
            </a:r>
            <a:r>
              <a:rPr lang="ru-RU" dirty="0"/>
              <a:t> (</a:t>
            </a:r>
            <a:r>
              <a:rPr lang="ru-RU" dirty="0" err="1"/>
              <a:t>мұхит</a:t>
            </a:r>
            <a:r>
              <a:rPr lang="ru-RU" dirty="0"/>
              <a:t> </a:t>
            </a:r>
            <a:r>
              <a:rPr lang="ru-RU" dirty="0" err="1"/>
              <a:t>түбінің</a:t>
            </a:r>
            <a:r>
              <a:rPr lang="ru-RU" dirty="0"/>
              <a:t> </a:t>
            </a:r>
            <a:r>
              <a:rPr lang="ru-RU" dirty="0" err="1"/>
              <a:t>бедері</a:t>
            </a:r>
            <a:r>
              <a:rPr lang="ru-RU" dirty="0"/>
              <a:t>, </a:t>
            </a:r>
            <a:r>
              <a:rPr lang="ru-RU" dirty="0" err="1"/>
              <a:t>үлкен</a:t>
            </a:r>
            <a:r>
              <a:rPr lang="ru-RU" dirty="0"/>
              <a:t> </a:t>
            </a:r>
            <a:r>
              <a:rPr lang="ru-RU" dirty="0" err="1"/>
              <a:t>тереңдіктегі</a:t>
            </a:r>
            <a:r>
              <a:rPr lang="ru-RU" dirty="0"/>
              <a:t> </a:t>
            </a:r>
            <a:r>
              <a:rPr lang="ru-RU" dirty="0" err="1"/>
              <a:t>жер</a:t>
            </a:r>
            <a:r>
              <a:rPr lang="ru-RU" dirty="0"/>
              <a:t> </a:t>
            </a:r>
            <a:r>
              <a:rPr lang="ru-RU" dirty="0" err="1"/>
              <a:t>қыртысының</a:t>
            </a:r>
            <a:r>
              <a:rPr lang="ru-RU" dirty="0"/>
              <a:t> </a:t>
            </a:r>
            <a:r>
              <a:rPr lang="ru-RU" dirty="0" err="1"/>
              <a:t>құрылысы</a:t>
            </a:r>
            <a:r>
              <a:rPr lang="ru-RU" dirty="0"/>
              <a:t> </a:t>
            </a:r>
            <a:r>
              <a:rPr lang="ru-RU" dirty="0" err="1"/>
              <a:t>және</a:t>
            </a:r>
            <a:r>
              <a:rPr lang="ru-RU" dirty="0"/>
              <a:t> </a:t>
            </a:r>
            <a:r>
              <a:rPr lang="ru-RU" dirty="0" err="1"/>
              <a:t>т.б</a:t>
            </a:r>
            <a:r>
              <a:rPr lang="ru-RU" dirty="0"/>
              <a:t>.) </a:t>
            </a:r>
            <a:r>
              <a:rPr lang="ru-RU" dirty="0" err="1"/>
              <a:t>көрсетуге</a:t>
            </a:r>
            <a:r>
              <a:rPr lang="ru-RU" dirty="0"/>
              <a:t>, </a:t>
            </a:r>
            <a:r>
              <a:rPr lang="ru-RU" dirty="0" err="1"/>
              <a:t>сезім</a:t>
            </a:r>
            <a:r>
              <a:rPr lang="ru-RU" dirty="0"/>
              <a:t> </a:t>
            </a:r>
            <a:r>
              <a:rPr lang="ru-RU" dirty="0" err="1"/>
              <a:t>органдары</a:t>
            </a:r>
            <a:r>
              <a:rPr lang="ru-RU" dirty="0"/>
              <a:t> </a:t>
            </a:r>
            <a:r>
              <a:rPr lang="ru-RU" dirty="0" err="1"/>
              <a:t>қабылдамайтын</a:t>
            </a:r>
            <a:r>
              <a:rPr lang="ru-RU" dirty="0"/>
              <a:t> </a:t>
            </a:r>
            <a:r>
              <a:rPr lang="ru-RU" dirty="0" err="1"/>
              <a:t>заттарды</a:t>
            </a:r>
            <a:r>
              <a:rPr lang="ru-RU" dirty="0"/>
              <a:t> (</a:t>
            </a:r>
            <a:r>
              <a:rPr lang="ru-RU" dirty="0" err="1"/>
              <a:t>магниттік</a:t>
            </a:r>
            <a:r>
              <a:rPr lang="ru-RU" dirty="0"/>
              <a:t> </a:t>
            </a:r>
            <a:r>
              <a:rPr lang="ru-RU" dirty="0" err="1"/>
              <a:t>ауытқулар</a:t>
            </a:r>
            <a:r>
              <a:rPr lang="ru-RU" dirty="0"/>
              <a:t>, </a:t>
            </a:r>
            <a:r>
              <a:rPr lang="ru-RU" dirty="0" err="1"/>
              <a:t>ауырлық</a:t>
            </a:r>
            <a:r>
              <a:rPr lang="ru-RU" dirty="0"/>
              <a:t> </a:t>
            </a:r>
            <a:r>
              <a:rPr lang="ru-RU" dirty="0" err="1"/>
              <a:t>күшінің</a:t>
            </a:r>
            <a:r>
              <a:rPr lang="ru-RU" dirty="0"/>
              <a:t> </a:t>
            </a:r>
            <a:r>
              <a:rPr lang="ru-RU" dirty="0" err="1"/>
              <a:t>аномалиялары</a:t>
            </a:r>
            <a:r>
              <a:rPr lang="ru-RU" dirty="0"/>
              <a:t> </a:t>
            </a:r>
            <a:r>
              <a:rPr lang="ru-RU" dirty="0" err="1"/>
              <a:t>және</a:t>
            </a:r>
            <a:r>
              <a:rPr lang="ru-RU" dirty="0"/>
              <a:t> т. б.) </a:t>
            </a:r>
            <a:r>
              <a:rPr lang="ru-RU" dirty="0" err="1"/>
              <a:t>көрнекі</a:t>
            </a:r>
            <a:r>
              <a:rPr lang="ru-RU" dirty="0"/>
              <a:t> </a:t>
            </a:r>
            <a:r>
              <a:rPr lang="ru-RU" dirty="0" err="1"/>
              <a:t>көрсетуге</a:t>
            </a:r>
            <a:r>
              <a:rPr lang="ru-RU" dirty="0"/>
              <a:t>, </a:t>
            </a:r>
            <a:r>
              <a:rPr lang="ru-RU" dirty="0" err="1"/>
              <a:t>процестердің</a:t>
            </a:r>
            <a:r>
              <a:rPr lang="ru-RU" dirty="0"/>
              <a:t> </a:t>
            </a:r>
            <a:r>
              <a:rPr lang="ru-RU" dirty="0" err="1"/>
              <a:t>динамикасын</a:t>
            </a:r>
            <a:r>
              <a:rPr lang="ru-RU" dirty="0"/>
              <a:t>, </a:t>
            </a:r>
            <a:r>
              <a:rPr lang="ru-RU" dirty="0" err="1"/>
              <a:t>олардың</a:t>
            </a:r>
            <a:r>
              <a:rPr lang="ru-RU" dirty="0"/>
              <a:t> </a:t>
            </a:r>
            <a:r>
              <a:rPr lang="ru-RU" dirty="0" err="1"/>
              <a:t>уақытпен</a:t>
            </a:r>
            <a:r>
              <a:rPr lang="ru-RU" dirty="0"/>
              <a:t> </a:t>
            </a:r>
            <a:r>
              <a:rPr lang="ru-RU" dirty="0" err="1"/>
              <a:t>өтуін</a:t>
            </a:r>
            <a:r>
              <a:rPr lang="ru-RU" dirty="0"/>
              <a:t> </a:t>
            </a:r>
            <a:r>
              <a:rPr lang="ru-RU" dirty="0" err="1"/>
              <a:t>және</a:t>
            </a:r>
            <a:r>
              <a:rPr lang="ru-RU" dirty="0"/>
              <a:t> </a:t>
            </a:r>
            <a:r>
              <a:rPr lang="ru-RU" dirty="0" err="1"/>
              <a:t>кеңістікте</a:t>
            </a:r>
            <a:r>
              <a:rPr lang="ru-RU" dirty="0"/>
              <a:t> </a:t>
            </a:r>
            <a:r>
              <a:rPr lang="ru-RU" dirty="0" err="1"/>
              <a:t>қозғалуын</a:t>
            </a:r>
            <a:r>
              <a:rPr lang="ru-RU" dirty="0"/>
              <a:t> (</a:t>
            </a:r>
            <a:r>
              <a:rPr lang="ru-RU" dirty="0" err="1"/>
              <a:t>атмосфералық</a:t>
            </a:r>
            <a:r>
              <a:rPr lang="ru-RU" dirty="0"/>
              <a:t> </a:t>
            </a:r>
            <a:r>
              <a:rPr lang="ru-RU" dirty="0" err="1"/>
              <a:t>құйындар</a:t>
            </a:r>
            <a:r>
              <a:rPr lang="ru-RU" dirty="0"/>
              <a:t>, </a:t>
            </a:r>
            <a:r>
              <a:rPr lang="ru-RU" dirty="0" err="1"/>
              <a:t>жүк</a:t>
            </a:r>
            <a:r>
              <a:rPr lang="ru-RU" dirty="0"/>
              <a:t> </a:t>
            </a:r>
            <a:r>
              <a:rPr lang="ru-RU" dirty="0" err="1"/>
              <a:t>ағындары</a:t>
            </a:r>
            <a:r>
              <a:rPr lang="ru-RU" dirty="0"/>
              <a:t>, </a:t>
            </a:r>
            <a:r>
              <a:rPr lang="ru-RU" dirty="0" err="1" smtClean="0"/>
              <a:t>халықтың</a:t>
            </a:r>
            <a:r>
              <a:rPr lang="ru-RU" dirty="0" smtClean="0"/>
              <a:t> </a:t>
            </a:r>
            <a:r>
              <a:rPr lang="ru-RU" dirty="0" err="1"/>
              <a:t>көші-қоны</a:t>
            </a:r>
            <a:r>
              <a:rPr lang="ru-RU" dirty="0"/>
              <a:t>) </a:t>
            </a:r>
            <a:r>
              <a:rPr lang="ru-RU" dirty="0" err="1"/>
              <a:t>жеткізуге</a:t>
            </a:r>
            <a:r>
              <a:rPr lang="ru-RU" dirty="0"/>
              <a:t> </a:t>
            </a:r>
            <a:r>
              <a:rPr lang="ru-RU" dirty="0" err="1"/>
              <a:t>мүмкіндік</a:t>
            </a:r>
            <a:r>
              <a:rPr lang="ru-RU" dirty="0"/>
              <a:t> </a:t>
            </a:r>
            <a:r>
              <a:rPr lang="ru-RU" dirty="0" err="1"/>
              <a:t>береді</a:t>
            </a:r>
            <a:r>
              <a:rPr lang="ru-RU" dirty="0"/>
              <a:t>. </a:t>
            </a:r>
            <a:r>
              <a:rPr lang="ru-RU" dirty="0" err="1"/>
              <a:t>Сонымен</a:t>
            </a:r>
            <a:r>
              <a:rPr lang="ru-RU" dirty="0"/>
              <a:t>, </a:t>
            </a:r>
            <a:r>
              <a:rPr lang="ru-RU" dirty="0" err="1"/>
              <a:t>картадағы</a:t>
            </a:r>
            <a:r>
              <a:rPr lang="ru-RU" dirty="0"/>
              <a:t> </a:t>
            </a:r>
            <a:r>
              <a:rPr lang="ru-RU" dirty="0" err="1"/>
              <a:t>шартты</a:t>
            </a:r>
            <a:r>
              <a:rPr lang="ru-RU" dirty="0"/>
              <a:t> </a:t>
            </a:r>
            <a:r>
              <a:rPr lang="ru-RU" dirty="0" err="1"/>
              <a:t>белгілерді</a:t>
            </a:r>
            <a:r>
              <a:rPr lang="ru-RU" dirty="0"/>
              <a:t> </a:t>
            </a:r>
            <a:r>
              <a:rPr lang="ru-RU" dirty="0" err="1"/>
              <a:t>қолдана</a:t>
            </a:r>
            <a:r>
              <a:rPr lang="ru-RU" dirty="0"/>
              <a:t> </a:t>
            </a:r>
            <a:r>
              <a:rPr lang="ru-RU" dirty="0" err="1"/>
              <a:t>отырып</a:t>
            </a:r>
            <a:r>
              <a:rPr lang="ru-RU" dirty="0"/>
              <a:t>, </a:t>
            </a:r>
            <a:r>
              <a:rPr lang="ru-RU" dirty="0" err="1"/>
              <a:t>есептелген</a:t>
            </a:r>
            <a:r>
              <a:rPr lang="ru-RU" dirty="0"/>
              <a:t> </a:t>
            </a:r>
            <a:r>
              <a:rPr lang="ru-RU" dirty="0" err="1"/>
              <a:t>көрсеткіштер</a:t>
            </a:r>
            <a:r>
              <a:rPr lang="ru-RU" dirty="0"/>
              <a:t> мен </a:t>
            </a:r>
            <a:r>
              <a:rPr lang="ru-RU" dirty="0" err="1"/>
              <a:t>ғылыми</a:t>
            </a:r>
            <a:r>
              <a:rPr lang="ru-RU" dirty="0"/>
              <a:t> </a:t>
            </a:r>
            <a:r>
              <a:rPr lang="ru-RU" dirty="0" err="1"/>
              <a:t>абстракцияларды</a:t>
            </a:r>
            <a:r>
              <a:rPr lang="ru-RU" dirty="0"/>
              <a:t>, </a:t>
            </a:r>
            <a:r>
              <a:rPr lang="ru-RU" dirty="0" err="1"/>
              <a:t>мысалы</a:t>
            </a:r>
            <a:r>
              <a:rPr lang="ru-RU" dirty="0"/>
              <a:t>, температура </a:t>
            </a:r>
            <a:r>
              <a:rPr lang="ru-RU" dirty="0" err="1"/>
              <a:t>өрісінің</a:t>
            </a:r>
            <a:r>
              <a:rPr lang="ru-RU" dirty="0"/>
              <a:t> </a:t>
            </a:r>
            <a:r>
              <a:rPr lang="ru-RU" dirty="0" err="1"/>
              <a:t>градиентін</a:t>
            </a:r>
            <a:r>
              <a:rPr lang="ru-RU" dirty="0"/>
              <a:t> </a:t>
            </a:r>
            <a:r>
              <a:rPr lang="ru-RU" dirty="0" err="1"/>
              <a:t>немесе</a:t>
            </a:r>
            <a:r>
              <a:rPr lang="ru-RU" dirty="0"/>
              <a:t> </a:t>
            </a:r>
            <a:r>
              <a:rPr lang="ru-RU" dirty="0" err="1"/>
              <a:t>табиғи</a:t>
            </a:r>
            <a:r>
              <a:rPr lang="ru-RU" dirty="0"/>
              <a:t> </a:t>
            </a:r>
            <a:r>
              <a:rPr lang="ru-RU" dirty="0" err="1"/>
              <a:t>ландшафттардың</a:t>
            </a:r>
            <a:r>
              <a:rPr lang="ru-RU" dirty="0"/>
              <a:t> </a:t>
            </a:r>
            <a:r>
              <a:rPr lang="ru-RU" dirty="0" err="1"/>
              <a:t>химиялық</a:t>
            </a:r>
            <a:r>
              <a:rPr lang="ru-RU" dirty="0"/>
              <a:t> </a:t>
            </a:r>
            <a:r>
              <a:rPr lang="ru-RU" dirty="0" err="1"/>
              <a:t>ластануға</a:t>
            </a:r>
            <a:r>
              <a:rPr lang="ru-RU" dirty="0"/>
              <a:t> </a:t>
            </a:r>
            <a:r>
              <a:rPr lang="ru-RU" dirty="0" err="1"/>
              <a:t>төзімділік</a:t>
            </a:r>
            <a:r>
              <a:rPr lang="ru-RU" dirty="0"/>
              <a:t> </a:t>
            </a:r>
            <a:r>
              <a:rPr lang="ru-RU" dirty="0" err="1"/>
              <a:t>дәрежесін</a:t>
            </a:r>
            <a:r>
              <a:rPr lang="ru-RU" dirty="0"/>
              <a:t> </a:t>
            </a:r>
            <a:r>
              <a:rPr lang="ru-RU" dirty="0" err="1"/>
              <a:t>ұсынуға</a:t>
            </a:r>
            <a:r>
              <a:rPr lang="ru-RU" dirty="0"/>
              <a:t> </a:t>
            </a:r>
            <a:r>
              <a:rPr lang="ru-RU" dirty="0" err="1"/>
              <a:t>болады</a:t>
            </a:r>
            <a:r>
              <a:rPr lang="ru-RU" dirty="0"/>
              <a:t>.</a:t>
            </a:r>
          </a:p>
        </p:txBody>
      </p:sp>
    </p:spTree>
    <p:extLst>
      <p:ext uri="{BB962C8B-B14F-4D97-AF65-F5344CB8AC3E}">
        <p14:creationId xmlns:p14="http://schemas.microsoft.com/office/powerpoint/2010/main" val="2606702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343872"/>
          </a:xfrm>
        </p:spPr>
        <p:txBody>
          <a:bodyPr>
            <a:normAutofit fontScale="92500" lnSpcReduction="20000"/>
          </a:bodyPr>
          <a:lstStyle/>
          <a:p>
            <a:pPr marL="0" indent="447675" algn="just">
              <a:buNone/>
            </a:pPr>
            <a:r>
              <a:rPr lang="ru-RU" dirty="0"/>
              <a:t>Картограф </a:t>
            </a:r>
            <a:r>
              <a:rPr lang="ru-RU" dirty="0" err="1"/>
              <a:t>өзі</a:t>
            </a:r>
            <a:r>
              <a:rPr lang="ru-RU" dirty="0"/>
              <a:t> </a:t>
            </a:r>
            <a:r>
              <a:rPr lang="ru-RU" dirty="0" err="1"/>
              <a:t>белгілер</a:t>
            </a:r>
            <a:r>
              <a:rPr lang="ru-RU" dirty="0"/>
              <a:t> мен </a:t>
            </a:r>
            <a:r>
              <a:rPr lang="ru-RU" dirty="0" err="1"/>
              <a:t>бейнелеу</a:t>
            </a:r>
            <a:r>
              <a:rPr lang="ru-RU" dirty="0"/>
              <a:t> </a:t>
            </a:r>
            <a:r>
              <a:rPr lang="ru-RU" dirty="0" err="1"/>
              <a:t>әдістерін</a:t>
            </a:r>
            <a:r>
              <a:rPr lang="ru-RU" dirty="0"/>
              <a:t> </a:t>
            </a:r>
            <a:r>
              <a:rPr lang="ru-RU" dirty="0" err="1"/>
              <a:t>таңдайды</a:t>
            </a:r>
            <a:r>
              <a:rPr lang="ru-RU" dirty="0"/>
              <a:t>, </a:t>
            </a:r>
            <a:r>
              <a:rPr lang="ru-RU" dirty="0" err="1"/>
              <a:t>картада</a:t>
            </a:r>
            <a:r>
              <a:rPr lang="ru-RU" dirty="0"/>
              <a:t> не </a:t>
            </a:r>
            <a:r>
              <a:rPr lang="ru-RU" dirty="0" err="1"/>
              <a:t>және</a:t>
            </a:r>
            <a:r>
              <a:rPr lang="ru-RU" dirty="0"/>
              <a:t> </a:t>
            </a:r>
            <a:r>
              <a:rPr lang="ru-RU" dirty="0" err="1"/>
              <a:t>қалай</a:t>
            </a:r>
            <a:r>
              <a:rPr lang="ru-RU" dirty="0"/>
              <a:t> </a:t>
            </a:r>
            <a:r>
              <a:rPr lang="ru-RU" dirty="0" err="1"/>
              <a:t>көрсетілетінін</a:t>
            </a:r>
            <a:r>
              <a:rPr lang="ru-RU" dirty="0"/>
              <a:t> </a:t>
            </a:r>
            <a:r>
              <a:rPr lang="ru-RU" dirty="0" err="1"/>
              <a:t>шешеді</a:t>
            </a:r>
            <a:r>
              <a:rPr lang="ru-RU" dirty="0"/>
              <a:t>. </a:t>
            </a:r>
            <a:r>
              <a:rPr lang="ru-RU" dirty="0" err="1"/>
              <a:t>Сонымен</a:t>
            </a:r>
            <a:r>
              <a:rPr lang="ru-RU" dirty="0"/>
              <a:t> </a:t>
            </a:r>
            <a:r>
              <a:rPr lang="ru-RU" dirty="0" err="1"/>
              <a:t>бірге</a:t>
            </a:r>
            <a:r>
              <a:rPr lang="ru-RU" dirty="0"/>
              <a:t> </a:t>
            </a:r>
            <a:r>
              <a:rPr lang="ru-RU" dirty="0" err="1"/>
              <a:t>ол</a:t>
            </a:r>
            <a:r>
              <a:rPr lang="ru-RU" dirty="0"/>
              <a:t> </a:t>
            </a:r>
            <a:r>
              <a:rPr lang="ru-RU" dirty="0" err="1"/>
              <a:t>объектілерді</a:t>
            </a:r>
            <a:r>
              <a:rPr lang="ru-RU" dirty="0"/>
              <a:t> </a:t>
            </a:r>
            <a:r>
              <a:rPr lang="ru-RU" dirty="0" err="1"/>
              <a:t>іріктеуді</a:t>
            </a:r>
            <a:r>
              <a:rPr lang="ru-RU" dirty="0"/>
              <a:t> </a:t>
            </a:r>
            <a:r>
              <a:rPr lang="ru-RU" dirty="0" err="1"/>
              <a:t>және</a:t>
            </a:r>
            <a:r>
              <a:rPr lang="ru-RU" dirty="0"/>
              <a:t> </a:t>
            </a:r>
            <a:r>
              <a:rPr lang="ru-RU" dirty="0" err="1"/>
              <a:t>жалпылауды</a:t>
            </a:r>
            <a:r>
              <a:rPr lang="ru-RU" dirty="0"/>
              <a:t> </a:t>
            </a:r>
            <a:r>
              <a:rPr lang="ru-RU" dirty="0" err="1"/>
              <a:t>жүзеге</a:t>
            </a:r>
            <a:r>
              <a:rPr lang="ru-RU" dirty="0"/>
              <a:t> </a:t>
            </a:r>
            <a:r>
              <a:rPr lang="ru-RU" dirty="0" err="1"/>
              <a:t>асырады</a:t>
            </a:r>
            <a:r>
              <a:rPr lang="ru-RU" dirty="0"/>
              <a:t>, </a:t>
            </a:r>
            <a:r>
              <a:rPr lang="ru-RU" dirty="0" err="1"/>
              <a:t>яғни</a:t>
            </a:r>
            <a:r>
              <a:rPr lang="ru-RU" dirty="0"/>
              <a:t> </a:t>
            </a:r>
            <a:r>
              <a:rPr lang="ru-RU" dirty="0" err="1"/>
              <a:t>бұл</a:t>
            </a:r>
            <a:r>
              <a:rPr lang="ru-RU" dirty="0"/>
              <a:t> карта </a:t>
            </a:r>
            <a:r>
              <a:rPr lang="ru-RU" dirty="0" err="1"/>
              <a:t>үшін</a:t>
            </a:r>
            <a:r>
              <a:rPr lang="ru-RU" dirty="0"/>
              <a:t> не </a:t>
            </a:r>
            <a:r>
              <a:rPr lang="ru-RU" dirty="0" err="1"/>
              <a:t>маңызды</a:t>
            </a:r>
            <a:r>
              <a:rPr lang="ru-RU" dirty="0"/>
              <a:t> </a:t>
            </a:r>
            <a:r>
              <a:rPr lang="ru-RU" dirty="0" err="1"/>
              <a:t>екенін</a:t>
            </a:r>
            <a:r>
              <a:rPr lang="ru-RU" dirty="0"/>
              <a:t> </a:t>
            </a:r>
            <a:r>
              <a:rPr lang="ru-RU" dirty="0" err="1"/>
              <a:t>анықтайды</a:t>
            </a:r>
            <a:r>
              <a:rPr lang="ru-RU" dirty="0"/>
              <a:t> </a:t>
            </a:r>
            <a:r>
              <a:rPr lang="ru-RU" dirty="0" err="1"/>
              <a:t>және</a:t>
            </a:r>
            <a:r>
              <a:rPr lang="ru-RU" dirty="0"/>
              <a:t> </a:t>
            </a:r>
            <a:r>
              <a:rPr lang="ru-RU" dirty="0" err="1"/>
              <a:t>ол</a:t>
            </a:r>
            <a:r>
              <a:rPr lang="ru-RU" dirty="0"/>
              <a:t> </a:t>
            </a:r>
            <a:r>
              <a:rPr lang="ru-RU" dirty="0" err="1"/>
              <a:t>міндетті</a:t>
            </a:r>
            <a:r>
              <a:rPr lang="ru-RU" dirty="0"/>
              <a:t> </a:t>
            </a:r>
            <a:r>
              <a:rPr lang="ru-RU" dirty="0" err="1"/>
              <a:t>түрде</a:t>
            </a:r>
            <a:r>
              <a:rPr lang="ru-RU" dirty="0"/>
              <a:t> </a:t>
            </a:r>
            <a:r>
              <a:rPr lang="ru-RU" dirty="0" err="1"/>
              <a:t>көрсетілуі</a:t>
            </a:r>
            <a:r>
              <a:rPr lang="ru-RU" dirty="0"/>
              <a:t> </a:t>
            </a:r>
            <a:r>
              <a:rPr lang="ru-RU" dirty="0" err="1"/>
              <a:t>керек</a:t>
            </a:r>
            <a:r>
              <a:rPr lang="ru-RU" dirty="0"/>
              <a:t> </a:t>
            </a:r>
            <a:r>
              <a:rPr lang="ru-RU" dirty="0" err="1"/>
              <a:t>және</a:t>
            </a:r>
            <a:r>
              <a:rPr lang="ru-RU" dirty="0"/>
              <a:t> </a:t>
            </a:r>
            <a:r>
              <a:rPr lang="ru-RU" dirty="0" err="1"/>
              <a:t>бұл</a:t>
            </a:r>
            <a:r>
              <a:rPr lang="ru-RU" dirty="0"/>
              <a:t> </a:t>
            </a:r>
            <a:r>
              <a:rPr lang="ru-RU" dirty="0" err="1"/>
              <a:t>өте</a:t>
            </a:r>
            <a:r>
              <a:rPr lang="ru-RU" dirty="0"/>
              <a:t> </a:t>
            </a:r>
            <a:r>
              <a:rPr lang="ru-RU" dirty="0" err="1"/>
              <a:t>маңызды</a:t>
            </a:r>
            <a:r>
              <a:rPr lang="ru-RU" dirty="0"/>
              <a:t> </a:t>
            </a:r>
            <a:r>
              <a:rPr lang="ru-RU" dirty="0" err="1"/>
              <a:t>емес</a:t>
            </a:r>
            <a:r>
              <a:rPr lang="ru-RU" dirty="0"/>
              <a:t> </a:t>
            </a:r>
            <a:r>
              <a:rPr lang="ru-RU" dirty="0" err="1"/>
              <a:t>және</a:t>
            </a:r>
            <a:r>
              <a:rPr lang="ru-RU" dirty="0"/>
              <a:t> </a:t>
            </a:r>
            <a:r>
              <a:rPr lang="ru-RU" dirty="0" err="1"/>
              <a:t>ішінара</a:t>
            </a:r>
            <a:r>
              <a:rPr lang="ru-RU" dirty="0"/>
              <a:t> </a:t>
            </a:r>
            <a:r>
              <a:rPr lang="ru-RU" dirty="0" err="1"/>
              <a:t>немесе</a:t>
            </a:r>
            <a:r>
              <a:rPr lang="ru-RU" dirty="0"/>
              <a:t> </a:t>
            </a:r>
            <a:r>
              <a:rPr lang="ru-RU" dirty="0" err="1"/>
              <a:t>толығымен</a:t>
            </a:r>
            <a:r>
              <a:rPr lang="ru-RU" dirty="0"/>
              <a:t> </a:t>
            </a:r>
            <a:r>
              <a:rPr lang="ru-RU" dirty="0" err="1"/>
              <a:t>алынып</a:t>
            </a:r>
            <a:r>
              <a:rPr lang="ru-RU" dirty="0"/>
              <a:t> </a:t>
            </a:r>
            <a:r>
              <a:rPr lang="ru-RU" dirty="0" err="1"/>
              <a:t>тасталуы</a:t>
            </a:r>
            <a:r>
              <a:rPr lang="ru-RU" dirty="0"/>
              <a:t> </a:t>
            </a:r>
            <a:r>
              <a:rPr lang="ru-RU" dirty="0" err="1"/>
              <a:t>мүмкін</a:t>
            </a:r>
            <a:r>
              <a:rPr lang="ru-RU" dirty="0"/>
              <a:t>. </a:t>
            </a:r>
            <a:endParaRPr lang="ru-RU" dirty="0" smtClean="0"/>
          </a:p>
          <a:p>
            <a:pPr marL="0" indent="447675" algn="just">
              <a:buNone/>
            </a:pPr>
            <a:r>
              <a:rPr lang="ru-RU" dirty="0" smtClean="0"/>
              <a:t>Карта</a:t>
            </a:r>
            <a:r>
              <a:rPr lang="ru-RU" dirty="0"/>
              <a:t>, </a:t>
            </a:r>
            <a:r>
              <a:rPr lang="ru-RU" dirty="0" err="1"/>
              <a:t>суретке</a:t>
            </a:r>
            <a:r>
              <a:rPr lang="ru-RU" dirty="0"/>
              <a:t> </a:t>
            </a:r>
            <a:r>
              <a:rPr lang="ru-RU" dirty="0" err="1"/>
              <a:t>қарағанда</a:t>
            </a:r>
            <a:r>
              <a:rPr lang="ru-RU" dirty="0"/>
              <a:t>, </a:t>
            </a:r>
            <a:r>
              <a:rPr lang="ru-RU" dirty="0" err="1" smtClean="0"/>
              <a:t>жер</a:t>
            </a:r>
            <a:r>
              <a:rPr lang="ru-RU" dirty="0" smtClean="0"/>
              <a:t> </a:t>
            </a:r>
            <a:r>
              <a:rPr lang="ru-RU" dirty="0" err="1" smtClean="0"/>
              <a:t>бедерінің</a:t>
            </a:r>
            <a:r>
              <a:rPr lang="ru-RU" dirty="0" smtClean="0"/>
              <a:t> </a:t>
            </a:r>
            <a:r>
              <a:rPr lang="ru-RU" dirty="0" err="1"/>
              <a:t>көшірмесі</a:t>
            </a:r>
            <a:r>
              <a:rPr lang="ru-RU" dirty="0"/>
              <a:t> </a:t>
            </a:r>
            <a:r>
              <a:rPr lang="ru-RU" dirty="0" err="1"/>
              <a:t>емес</a:t>
            </a:r>
            <a:r>
              <a:rPr lang="ru-RU" dirty="0"/>
              <a:t>, </a:t>
            </a:r>
            <a:r>
              <a:rPr lang="ru-RU" dirty="0" err="1"/>
              <a:t>бұл</a:t>
            </a:r>
            <a:r>
              <a:rPr lang="ru-RU" dirty="0"/>
              <a:t> </a:t>
            </a:r>
            <a:r>
              <a:rPr lang="ru-RU" dirty="0" err="1"/>
              <a:t>картографтың</a:t>
            </a:r>
            <a:r>
              <a:rPr lang="ru-RU" dirty="0"/>
              <a:t> басы мен </a:t>
            </a:r>
            <a:r>
              <a:rPr lang="ru-RU" dirty="0" err="1"/>
              <a:t>қолынан</a:t>
            </a:r>
            <a:r>
              <a:rPr lang="ru-RU" dirty="0"/>
              <a:t> </a:t>
            </a:r>
            <a:r>
              <a:rPr lang="ru-RU" dirty="0" err="1"/>
              <a:t>өткен</a:t>
            </a:r>
            <a:r>
              <a:rPr lang="ru-RU" dirty="0"/>
              <a:t> </a:t>
            </a:r>
            <a:r>
              <a:rPr lang="ru-RU" dirty="0" err="1"/>
              <a:t>шындықтың</a:t>
            </a:r>
            <a:r>
              <a:rPr lang="ru-RU" dirty="0"/>
              <a:t> </a:t>
            </a:r>
            <a:r>
              <a:rPr lang="ru-RU" dirty="0" err="1"/>
              <a:t>бейнесі</a:t>
            </a:r>
            <a:r>
              <a:rPr lang="ru-RU" dirty="0"/>
              <a:t>. </a:t>
            </a:r>
            <a:r>
              <a:rPr lang="ru-RU" smtClean="0"/>
              <a:t>Нақты </a:t>
            </a:r>
            <a:r>
              <a:rPr lang="ru-RU" dirty="0" err="1"/>
              <a:t>айтқанда</a:t>
            </a:r>
            <a:r>
              <a:rPr lang="ru-RU" dirty="0"/>
              <a:t>, </a:t>
            </a:r>
            <a:r>
              <a:rPr lang="ru-RU" dirty="0" err="1"/>
              <a:t>суретте</a:t>
            </a:r>
            <a:r>
              <a:rPr lang="ru-RU" dirty="0"/>
              <a:t> тек </a:t>
            </a:r>
            <a:r>
              <a:rPr lang="ru-RU" dirty="0" err="1"/>
              <a:t>фактілер</a:t>
            </a:r>
            <a:r>
              <a:rPr lang="ru-RU" dirty="0"/>
              <a:t>, ал </a:t>
            </a:r>
            <a:r>
              <a:rPr lang="ru-RU" dirty="0" err="1"/>
              <a:t>картада</a:t>
            </a:r>
            <a:r>
              <a:rPr lang="ru-RU" dirty="0"/>
              <a:t> </a:t>
            </a:r>
            <a:r>
              <a:rPr lang="ru-RU" dirty="0" err="1"/>
              <a:t>ғылыми</a:t>
            </a:r>
            <a:r>
              <a:rPr lang="ru-RU" dirty="0"/>
              <a:t> </a:t>
            </a:r>
            <a:r>
              <a:rPr lang="ru-RU" dirty="0" err="1"/>
              <a:t>ұғымдар</a:t>
            </a:r>
            <a:r>
              <a:rPr lang="ru-RU" dirty="0"/>
              <a:t>, </a:t>
            </a:r>
            <a:r>
              <a:rPr lang="ru-RU" dirty="0" err="1"/>
              <a:t>жалпылау</a:t>
            </a:r>
            <a:r>
              <a:rPr lang="ru-RU" dirty="0"/>
              <a:t>, </a:t>
            </a:r>
            <a:r>
              <a:rPr lang="ru-RU" dirty="0" err="1"/>
              <a:t>логикалық</a:t>
            </a:r>
            <a:r>
              <a:rPr lang="ru-RU" dirty="0"/>
              <a:t> </a:t>
            </a:r>
            <a:r>
              <a:rPr lang="ru-RU" dirty="0" err="1"/>
              <a:t>абстракциялар</a:t>
            </a:r>
            <a:r>
              <a:rPr lang="ru-RU" dirty="0"/>
              <a:t> да бар.</a:t>
            </a:r>
          </a:p>
        </p:txBody>
      </p:sp>
    </p:spTree>
    <p:extLst>
      <p:ext uri="{BB962C8B-B14F-4D97-AF65-F5344CB8AC3E}">
        <p14:creationId xmlns:p14="http://schemas.microsoft.com/office/powerpoint/2010/main" val="40750951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180</TotalTime>
  <Words>809</Words>
  <Application>Microsoft Office PowerPoint</Application>
  <PresentationFormat>Экран (4:3)</PresentationFormat>
  <Paragraphs>59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Яркая</vt:lpstr>
      <vt:lpstr>ДӘРІС №1   КІРІСПЕ. КАРТОГРАФИЯ ҰҒЫМЫ. ГЕОГРАФИЯЛЫҚ КАРТА ТУРАЛЫ ЖАЛПЫ МАҒЛҰМАТТАР. ГЕОГРАФИЯЛЫҚ ГЛОБУС. ТОПОГРАФИЯЛЫҚ КАРТА.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№1   КІРІСПЕ. КАРТОГРАФИЯ ҰҒЫМЫ. ГЕОГРАФИЯЛЫҚ КАРТА ТУРАЛЫ ЖАЛПЫ МАҒЛҰМАТТАР. ГЕОГРАФИЯЛЫҚ ГЛОБУС. ТОПОГРАФИЯЛЫҚ КАРТА. </dc:title>
  <dc:creator>Анара</dc:creator>
  <cp:lastModifiedBy>Анара</cp:lastModifiedBy>
  <cp:revision>13</cp:revision>
  <dcterms:created xsi:type="dcterms:W3CDTF">2020-09-01T05:47:51Z</dcterms:created>
  <dcterms:modified xsi:type="dcterms:W3CDTF">2022-01-29T06:54:56Z</dcterms:modified>
</cp:coreProperties>
</file>